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notesMasterIdLst>
    <p:notesMasterId r:id="rId25"/>
  </p:notesMasterIdLst>
  <p:sldIdLst>
    <p:sldId id="256" r:id="rId2"/>
    <p:sldId id="262"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94464" autoAdjust="0"/>
  </p:normalViewPr>
  <p:slideViewPr>
    <p:cSldViewPr snapToGrid="0">
      <p:cViewPr varScale="1">
        <p:scale>
          <a:sx n="71" d="100"/>
          <a:sy n="71" d="100"/>
        </p:scale>
        <p:origin x="690" y="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283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07AF2-A985-4DCF-ABF0-F411FA520557}" type="datetimeFigureOut">
              <a:rPr lang="en-US" smtClean="0"/>
              <a:t>7/21/2021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D5EF58-9D87-4878-AFAF-851C1FEAEB64}" type="slidenum">
              <a:rPr lang="en-US" smtClean="0"/>
              <a:t>‹#›</a:t>
            </a:fld>
            <a:endParaRPr lang="en-US"/>
          </a:p>
        </p:txBody>
      </p:sp>
    </p:spTree>
    <p:extLst>
      <p:ext uri="{BB962C8B-B14F-4D97-AF65-F5344CB8AC3E}">
        <p14:creationId xmlns:p14="http://schemas.microsoft.com/office/powerpoint/2010/main" val="663104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EF58-9D87-4878-AFAF-851C1FEAEB64}" type="slidenum">
              <a:rPr lang="en-US" smtClean="0"/>
              <a:t>1</a:t>
            </a:fld>
            <a:endParaRPr lang="en-US"/>
          </a:p>
        </p:txBody>
      </p:sp>
    </p:spTree>
    <p:extLst>
      <p:ext uri="{BB962C8B-B14F-4D97-AF65-F5344CB8AC3E}">
        <p14:creationId xmlns:p14="http://schemas.microsoft.com/office/powerpoint/2010/main" val="620684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EF58-9D87-4878-AFAF-851C1FEAEB64}" type="slidenum">
              <a:rPr lang="en-US" smtClean="0"/>
              <a:t>2</a:t>
            </a:fld>
            <a:endParaRPr lang="en-US"/>
          </a:p>
        </p:txBody>
      </p:sp>
    </p:spTree>
    <p:extLst>
      <p:ext uri="{BB962C8B-B14F-4D97-AF65-F5344CB8AC3E}">
        <p14:creationId xmlns:p14="http://schemas.microsoft.com/office/powerpoint/2010/main" val="1075635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EF58-9D87-4878-AFAF-851C1FEAEB64}" type="slidenum">
              <a:rPr lang="en-US" smtClean="0"/>
              <a:t>3</a:t>
            </a:fld>
            <a:endParaRPr lang="en-US"/>
          </a:p>
        </p:txBody>
      </p:sp>
    </p:spTree>
    <p:extLst>
      <p:ext uri="{BB962C8B-B14F-4D97-AF65-F5344CB8AC3E}">
        <p14:creationId xmlns:p14="http://schemas.microsoft.com/office/powerpoint/2010/main" val="236778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EF58-9D87-4878-AFAF-851C1FEAEB64}" type="slidenum">
              <a:rPr lang="en-US" smtClean="0"/>
              <a:t>4</a:t>
            </a:fld>
            <a:endParaRPr lang="en-US"/>
          </a:p>
        </p:txBody>
      </p:sp>
    </p:spTree>
    <p:extLst>
      <p:ext uri="{BB962C8B-B14F-4D97-AF65-F5344CB8AC3E}">
        <p14:creationId xmlns:p14="http://schemas.microsoft.com/office/powerpoint/2010/main" val="1550276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EF58-9D87-4878-AFAF-851C1FEAEB64}" type="slidenum">
              <a:rPr lang="en-US" smtClean="0"/>
              <a:t>5</a:t>
            </a:fld>
            <a:endParaRPr lang="en-US"/>
          </a:p>
        </p:txBody>
      </p:sp>
    </p:spTree>
    <p:extLst>
      <p:ext uri="{BB962C8B-B14F-4D97-AF65-F5344CB8AC3E}">
        <p14:creationId xmlns:p14="http://schemas.microsoft.com/office/powerpoint/2010/main" val="1819376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E29FEBD-C4B9-4196-8AB0-F4A01B021FE3}"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842759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1552300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49023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50499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34194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3647709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29FEBD-C4B9-4196-8AB0-F4A01B021FE3}"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3339007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29FEBD-C4B9-4196-8AB0-F4A01B021FE3}"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345165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29FEBD-C4B9-4196-8AB0-F4A01B021FE3}"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393874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535378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E29FEBD-C4B9-4196-8AB0-F4A01B021FE3}" type="datetimeFigureOut">
              <a:rPr lang="en-US" smtClean="0"/>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145096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E29FEBD-C4B9-4196-8AB0-F4A01B021FE3}" type="datetimeFigureOut">
              <a:rPr lang="en-US" smtClean="0"/>
              <a:t>7/21/2021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403938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E29FEBD-C4B9-4196-8AB0-F4A01B021FE3}" type="datetimeFigureOut">
              <a:rPr lang="en-US" smtClean="0"/>
              <a:t>7/21/2021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2572242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29FEBD-C4B9-4196-8AB0-F4A01B021FE3}" type="datetimeFigureOut">
              <a:rPr lang="en-US" smtClean="0"/>
              <a:t>7/21/2021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335077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E29FEBD-C4B9-4196-8AB0-F4A01B021FE3}" type="datetimeFigureOut">
              <a:rPr lang="en-US" smtClean="0"/>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285364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EF4570-6BD8-47E7-8A33-C97EE42340A0}" type="slidenum">
              <a:rPr lang="en-US" smtClean="0"/>
              <a:t>‹#›</a:t>
            </a:fld>
            <a:endParaRPr lang="en-US"/>
          </a:p>
        </p:txBody>
      </p:sp>
      <p:sp>
        <p:nvSpPr>
          <p:cNvPr id="5" name="Date Placeholder 4"/>
          <p:cNvSpPr>
            <a:spLocks noGrp="1"/>
          </p:cNvSpPr>
          <p:nvPr>
            <p:ph type="dt" sz="half" idx="10"/>
          </p:nvPr>
        </p:nvSpPr>
        <p:spPr/>
        <p:txBody>
          <a:bodyPr/>
          <a:lstStyle/>
          <a:p>
            <a:fld id="{6E29FEBD-C4B9-4196-8AB0-F4A01B021FE3}" type="datetimeFigureOut">
              <a:rPr lang="en-US" smtClean="0"/>
              <a:t>7/21/2021</a:t>
            </a:fld>
            <a:endParaRPr lang="en-US"/>
          </a:p>
        </p:txBody>
      </p:sp>
    </p:spTree>
    <p:extLst>
      <p:ext uri="{BB962C8B-B14F-4D97-AF65-F5344CB8AC3E}">
        <p14:creationId xmlns:p14="http://schemas.microsoft.com/office/powerpoint/2010/main" val="231293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29FEBD-C4B9-4196-8AB0-F4A01B021FE3}" type="datetimeFigureOut">
              <a:rPr lang="en-US" smtClean="0"/>
              <a:t>7/21/2021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CEF4570-6BD8-47E7-8A33-C97EE42340A0}" type="slidenum">
              <a:rPr lang="en-US" smtClean="0"/>
              <a:t>‹#›</a:t>
            </a:fld>
            <a:endParaRPr lang="en-US"/>
          </a:p>
        </p:txBody>
      </p:sp>
    </p:spTree>
    <p:extLst>
      <p:ext uri="{BB962C8B-B14F-4D97-AF65-F5344CB8AC3E}">
        <p14:creationId xmlns:p14="http://schemas.microsoft.com/office/powerpoint/2010/main" val="3015500383"/>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1696524"/>
          </a:xfrm>
        </p:spPr>
        <p:txBody>
          <a:bodyPr>
            <a:normAutofit/>
          </a:bodyPr>
          <a:lstStyle/>
          <a:p>
            <a:pPr algn="ctr"/>
            <a:r>
              <a:rPr lang="en-US" sz="2000" b="1" dirty="0" smtClean="0">
                <a:solidFill>
                  <a:schemeClr val="tx1"/>
                </a:solidFill>
                <a:latin typeface="Times New Roman" panose="02020603050405020304" pitchFamily="18" charset="0"/>
                <a:cs typeface="Times New Roman" panose="02020603050405020304" pitchFamily="18" charset="0"/>
              </a:rPr>
              <a:t>ĐẠI HỌC QUỐC GIA THÀNH PHỐ HỒ CHÍ MINH</a:t>
            </a:r>
            <a:br>
              <a:rPr lang="en-US" sz="2000" b="1" dirty="0" smtClean="0">
                <a:solidFill>
                  <a:schemeClr val="tx1"/>
                </a:solidFill>
                <a:latin typeface="Times New Roman" panose="02020603050405020304" pitchFamily="18" charset="0"/>
                <a:cs typeface="Times New Roman" panose="02020603050405020304" pitchFamily="18" charset="0"/>
              </a:rPr>
            </a:br>
            <a:r>
              <a:rPr lang="en-US" sz="2000" b="1" dirty="0" smtClean="0">
                <a:solidFill>
                  <a:schemeClr val="tx1"/>
                </a:solidFill>
                <a:latin typeface="Times New Roman" panose="02020603050405020304" pitchFamily="18" charset="0"/>
                <a:cs typeface="Times New Roman" panose="02020603050405020304" pitchFamily="18" charset="0"/>
              </a:rPr>
              <a:t>TRƯỜNG ĐẠI HỌC BÁCH KHOA</a:t>
            </a:r>
            <a:br>
              <a:rPr lang="en-US" sz="2000" b="1" dirty="0" smtClean="0">
                <a:solidFill>
                  <a:schemeClr val="tx1"/>
                </a:solidFill>
                <a:latin typeface="Times New Roman" panose="02020603050405020304" pitchFamily="18" charset="0"/>
                <a:cs typeface="Times New Roman" panose="02020603050405020304" pitchFamily="18" charset="0"/>
              </a:rPr>
            </a:br>
            <a:r>
              <a:rPr lang="en-US" sz="2000" b="1" dirty="0" err="1" smtClean="0">
                <a:solidFill>
                  <a:schemeClr val="tx1"/>
                </a:solidFill>
                <a:latin typeface="Times New Roman" panose="02020603050405020304" pitchFamily="18" charset="0"/>
                <a:cs typeface="Times New Roman" panose="02020603050405020304" pitchFamily="18" charset="0"/>
              </a:rPr>
              <a:t>KHOA</a:t>
            </a:r>
            <a:r>
              <a:rPr lang="en-US" sz="2000" b="1" dirty="0" smtClean="0">
                <a:solidFill>
                  <a:schemeClr val="tx1"/>
                </a:solidFill>
                <a:latin typeface="Times New Roman" panose="02020603050405020304" pitchFamily="18" charset="0"/>
                <a:cs typeface="Times New Roman" panose="02020603050405020304" pitchFamily="18" charset="0"/>
              </a:rPr>
              <a:t> ĐIỆN - ĐIỆN TỬ</a:t>
            </a:r>
            <a:br>
              <a:rPr lang="en-US" sz="2000" b="1" dirty="0" smtClean="0">
                <a:solidFill>
                  <a:schemeClr val="tx1"/>
                </a:solidFill>
                <a:latin typeface="Times New Roman" panose="02020603050405020304" pitchFamily="18" charset="0"/>
                <a:cs typeface="Times New Roman" panose="02020603050405020304" pitchFamily="18" charset="0"/>
              </a:rPr>
            </a:br>
            <a:r>
              <a:rPr lang="en-US" sz="2000" b="1" dirty="0" smtClean="0">
                <a:solidFill>
                  <a:schemeClr val="tx1"/>
                </a:solidFill>
                <a:latin typeface="Times New Roman" panose="02020603050405020304" pitchFamily="18" charset="0"/>
                <a:cs typeface="Times New Roman" panose="02020603050405020304" pitchFamily="18" charset="0"/>
              </a:rPr>
              <a:t>BỘ MÔN VIỄN THÔNG</a:t>
            </a:r>
            <a:r>
              <a:rPr lang="en-US" sz="2000" dirty="0" smtClean="0">
                <a:solidFill>
                  <a:schemeClr val="tx1"/>
                </a:solidFill>
                <a:latin typeface="Times New Roman" panose="02020603050405020304" pitchFamily="18" charset="0"/>
                <a:cs typeface="Times New Roman" panose="02020603050405020304" pitchFamily="18" charset="0"/>
              </a:rPr>
              <a:t/>
            </a:r>
            <a:br>
              <a:rPr lang="en-US" sz="2000" dirty="0" smtClean="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t>
            </a:r>
            <a:r>
              <a:rPr lang="en-US" sz="2000" dirty="0" err="1">
                <a:solidFill>
                  <a:schemeClr val="tx1"/>
                </a:solidFill>
                <a:latin typeface="Times New Roman" panose="02020603050405020304" pitchFamily="18" charset="0"/>
                <a:cs typeface="Times New Roman" panose="02020603050405020304" pitchFamily="18" charset="0"/>
              </a:rPr>
              <a:t>oOo</a:t>
            </a:r>
            <a:r>
              <a:rPr lang="en-US" sz="2000" dirty="0">
                <a:solidFill>
                  <a:schemeClr val="tx1"/>
                </a:solidFill>
                <a:latin typeface="Times New Roman" panose="02020603050405020304" pitchFamily="18" charset="0"/>
                <a:cs typeface="Times New Roman" panose="02020603050405020304" pitchFamily="18" charset="0"/>
              </a:rPr>
              <a:t> ---------</a:t>
            </a:r>
          </a:p>
        </p:txBody>
      </p:sp>
      <p:sp>
        <p:nvSpPr>
          <p:cNvPr id="3" name="Subtitle 2"/>
          <p:cNvSpPr>
            <a:spLocks noGrp="1"/>
          </p:cNvSpPr>
          <p:nvPr>
            <p:ph type="subTitle" idx="1"/>
          </p:nvPr>
        </p:nvSpPr>
        <p:spPr>
          <a:xfrm>
            <a:off x="1524000" y="4139920"/>
            <a:ext cx="9144000" cy="2718080"/>
          </a:xfrm>
        </p:spPr>
        <p:txBody>
          <a:bodyPr>
            <a:normAutofit fontScale="92500" lnSpcReduction="20000"/>
          </a:bodyPr>
          <a:lstStyle/>
          <a:p>
            <a:pPr algn="ctr"/>
            <a:r>
              <a:rPr lang="en-US" b="1" dirty="0" smtClean="0">
                <a:solidFill>
                  <a:schemeClr val="tx1"/>
                </a:solidFill>
                <a:latin typeface="Times New Roman" panose="02020603050405020304" pitchFamily="18" charset="0"/>
                <a:cs typeface="Times New Roman" panose="02020603050405020304" pitchFamily="18" charset="0"/>
              </a:rPr>
              <a:t>ĐỀ CƯƠNG LUẬN VĂN</a:t>
            </a:r>
          </a:p>
          <a:p>
            <a:pPr algn="ctr"/>
            <a:r>
              <a:rPr lang="en-US" sz="2000" b="1" dirty="0" err="1" smtClean="0">
                <a:solidFill>
                  <a:schemeClr val="tx1"/>
                </a:solidFill>
                <a:latin typeface="Times New Roman" panose="02020603050405020304" pitchFamily="18" charset="0"/>
                <a:cs typeface="Times New Roman" panose="02020603050405020304" pitchFamily="18" charset="0"/>
              </a:rPr>
              <a:t>Đề</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tài</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FF0000"/>
                </a:solidFill>
                <a:latin typeface="Times New Roman" panose="02020603050405020304" pitchFamily="18" charset="0"/>
                <a:cs typeface="Times New Roman" panose="02020603050405020304" pitchFamily="18" charset="0"/>
              </a:rPr>
              <a:t>ỨNG DỤNG CÔNG NGHỆ LORA  VÀ MQTT GIÁM SÁT VƯỜN THANH LONG VÀ AO TÔM</a:t>
            </a:r>
          </a:p>
          <a:p>
            <a:pPr algn="ctr"/>
            <a:endParaRPr lang="en-US" sz="2000" b="1" dirty="0" smtClean="0">
              <a:solidFill>
                <a:schemeClr val="tx1"/>
              </a:solidFill>
              <a:latin typeface="Times New Roman" panose="02020603050405020304" pitchFamily="18" charset="0"/>
              <a:cs typeface="Times New Roman" panose="02020603050405020304" pitchFamily="18" charset="0"/>
            </a:endParaRPr>
          </a:p>
          <a:p>
            <a:pPr algn="l"/>
            <a:r>
              <a:rPr lang="en-US" sz="2000" b="1" dirty="0" err="1" smtClean="0">
                <a:solidFill>
                  <a:schemeClr val="tx1"/>
                </a:solidFill>
                <a:latin typeface="Times New Roman" panose="02020603050405020304" pitchFamily="18" charset="0"/>
                <a:cs typeface="Times New Roman" panose="02020603050405020304" pitchFamily="18" charset="0"/>
              </a:rPr>
              <a:t>Sinh</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viên</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thực</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hiện</a:t>
            </a:r>
            <a:r>
              <a:rPr lang="en-US" sz="2000" b="1" dirty="0" smtClean="0">
                <a:solidFill>
                  <a:schemeClr val="tx1"/>
                </a:solidFill>
                <a:latin typeface="Times New Roman" panose="02020603050405020304" pitchFamily="18" charset="0"/>
                <a:cs typeface="Times New Roman" panose="02020603050405020304" pitchFamily="18" charset="0"/>
              </a:rPr>
              <a:t>: LÊ ĐẠT - 1714121</a:t>
            </a:r>
            <a:endParaRPr lang="en-US" sz="2000" b="1" dirty="0">
              <a:solidFill>
                <a:schemeClr val="tx1"/>
              </a:solidFill>
              <a:latin typeface="Times New Roman" panose="02020603050405020304" pitchFamily="18" charset="0"/>
              <a:cs typeface="Times New Roman" panose="02020603050405020304" pitchFamily="18" charset="0"/>
            </a:endParaRPr>
          </a:p>
          <a:p>
            <a:pPr algn="l"/>
            <a:r>
              <a:rPr lang="en-US" sz="2000" b="1" dirty="0" smtClean="0">
                <a:solidFill>
                  <a:schemeClr val="tx1"/>
                </a:solidFill>
                <a:latin typeface="Times New Roman" panose="02020603050405020304" pitchFamily="18" charset="0"/>
                <a:cs typeface="Times New Roman" panose="02020603050405020304" pitchFamily="18" charset="0"/>
              </a:rPr>
              <a:t>GVHD: T.S VÕ QUẾ SƠN</a:t>
            </a:r>
          </a:p>
          <a:p>
            <a:pPr algn="ctr"/>
            <a:endParaRPr lang="en-US" sz="2000" b="1" dirty="0" smtClean="0">
              <a:solidFill>
                <a:schemeClr val="tx1"/>
              </a:solidFill>
              <a:latin typeface="Times New Roman" panose="02020603050405020304" pitchFamily="18" charset="0"/>
              <a:cs typeface="Times New Roman" panose="02020603050405020304" pitchFamily="18" charset="0"/>
            </a:endParaRPr>
          </a:p>
          <a:p>
            <a:pPr algn="ctr"/>
            <a:r>
              <a:rPr lang="en-US" sz="2000" i="1" dirty="0" smtClean="0">
                <a:solidFill>
                  <a:schemeClr val="tx1"/>
                </a:solidFill>
                <a:latin typeface="Times New Roman" panose="02020603050405020304" pitchFamily="18" charset="0"/>
                <a:cs typeface="Times New Roman" panose="02020603050405020304" pitchFamily="18" charset="0"/>
              </a:rPr>
              <a:t>TP.HCM, </a:t>
            </a:r>
            <a:r>
              <a:rPr lang="en-US" sz="2000" i="1" dirty="0" err="1" smtClean="0">
                <a:solidFill>
                  <a:schemeClr val="tx1"/>
                </a:solidFill>
                <a:latin typeface="Times New Roman" panose="02020603050405020304" pitchFamily="18" charset="0"/>
                <a:cs typeface="Times New Roman" panose="02020603050405020304" pitchFamily="18" charset="0"/>
              </a:rPr>
              <a:t>tháng</a:t>
            </a:r>
            <a:r>
              <a:rPr lang="en-US" sz="2000" i="1" dirty="0" smtClean="0">
                <a:solidFill>
                  <a:schemeClr val="tx1"/>
                </a:solidFill>
                <a:latin typeface="Times New Roman" panose="02020603050405020304" pitchFamily="18" charset="0"/>
                <a:cs typeface="Times New Roman" panose="02020603050405020304" pitchFamily="18" charset="0"/>
              </a:rPr>
              <a:t> 8 </a:t>
            </a:r>
            <a:r>
              <a:rPr lang="en-US" sz="2000" i="1" dirty="0" err="1" smtClean="0">
                <a:solidFill>
                  <a:schemeClr val="tx1"/>
                </a:solidFill>
                <a:latin typeface="Times New Roman" panose="02020603050405020304" pitchFamily="18" charset="0"/>
                <a:cs typeface="Times New Roman" panose="02020603050405020304" pitchFamily="18" charset="0"/>
              </a:rPr>
              <a:t>năm</a:t>
            </a:r>
            <a:r>
              <a:rPr lang="en-US" sz="2000" i="1" dirty="0" smtClean="0">
                <a:solidFill>
                  <a:schemeClr val="tx1"/>
                </a:solidFill>
                <a:latin typeface="Times New Roman" panose="02020603050405020304" pitchFamily="18" charset="0"/>
                <a:cs typeface="Times New Roman" panose="02020603050405020304" pitchFamily="18" charset="0"/>
              </a:rPr>
              <a:t> 2021</a:t>
            </a:r>
            <a:endParaRPr lang="en-US" sz="2000" i="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462" y="1151685"/>
            <a:ext cx="3533075" cy="3533075"/>
          </a:xfrm>
          <a:prstGeom prst="rect">
            <a:avLst/>
          </a:prstGeom>
        </p:spPr>
      </p:pic>
    </p:spTree>
    <p:extLst>
      <p:ext uri="{BB962C8B-B14F-4D97-AF65-F5344CB8AC3E}">
        <p14:creationId xmlns:p14="http://schemas.microsoft.com/office/powerpoint/2010/main" val="2011472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RASPBERRY PI 3 MODEL B+</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218" y="1542771"/>
            <a:ext cx="6438900" cy="431406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036" y="1542771"/>
            <a:ext cx="5261263" cy="4305467"/>
          </a:xfrm>
          <a:prstGeom prst="rect">
            <a:avLst/>
          </a:prstGeom>
        </p:spPr>
      </p:pic>
      <p:sp>
        <p:nvSpPr>
          <p:cNvPr id="4" name="TextBox 3"/>
          <p:cNvSpPr txBox="1"/>
          <p:nvPr/>
        </p:nvSpPr>
        <p:spPr>
          <a:xfrm>
            <a:off x="2942097" y="5856834"/>
            <a:ext cx="4067139"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Sơ</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đồ</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chân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của</a:t>
            </a:r>
            <a:r>
              <a:rPr lang="en-US" i="1" dirty="0" smtClean="0">
                <a:latin typeface="Times New Roman" panose="02020603050405020304" pitchFamily="18" charset="0"/>
                <a:cs typeface="Times New Roman" panose="02020603050405020304" pitchFamily="18" charset="0"/>
              </a:rPr>
              <a:t> Raspberry Pi 3 Model B+</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54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2"/>
                                        </p:tgtEl>
                                        <p:attrNameLst>
                                          <p:attrName>ppt_x</p:attrName>
                                        </p:attrNameLst>
                                      </p:cBhvr>
                                      <p:tavLst>
                                        <p:tav tm="0">
                                          <p:val>
                                            <p:strVal val="ppt_x"/>
                                          </p:val>
                                        </p:tav>
                                        <p:tav tm="100000">
                                          <p:val>
                                            <p:strVal val="ppt_x"/>
                                          </p:val>
                                        </p:tav>
                                      </p:tavLst>
                                    </p:anim>
                                    <p:anim calcmode="lin" valueType="num">
                                      <p:cBhvr additive="base">
                                        <p:cTn id="18" dur="500"/>
                                        <p:tgtEl>
                                          <p:spTgt spid="2"/>
                                        </p:tgtEl>
                                        <p:attrNameLst>
                                          <p:attrName>ppt_y</p:attrName>
                                        </p:attrNameLst>
                                      </p:cBhvr>
                                      <p:tavLst>
                                        <p:tav tm="0">
                                          <p:val>
                                            <p:strVal val="ppt_y"/>
                                          </p:val>
                                        </p:tav>
                                        <p:tav tm="100000">
                                          <p:val>
                                            <p:strVal val="1+ppt_h/2"/>
                                          </p:val>
                                        </p:tav>
                                      </p:tavLst>
                                    </p:anim>
                                    <p:set>
                                      <p:cBhvr>
                                        <p:cTn id="19" dur="1" fill="hold">
                                          <p:stCondLst>
                                            <p:cond delay="499"/>
                                          </p:stCondLst>
                                        </p:cTn>
                                        <p:tgtEl>
                                          <p:spTgt spid="2"/>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RF UART E32-TTL-100 </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lstStyle/>
          <a:p>
            <a:r>
              <a:rPr lang="en-US" dirty="0" err="1" smtClean="0">
                <a:latin typeface="Times New Roman" panose="02020603050405020304" pitchFamily="18" charset="0"/>
                <a:cs typeface="Times New Roman" panose="02020603050405020304" pitchFamily="18" charset="0"/>
              </a:rPr>
              <a:t>Thông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endParaRPr lang="en-US" dirty="0" smtClean="0">
              <a:latin typeface="Times New Roman" panose="02020603050405020304" pitchFamily="18" charset="0"/>
              <a:cs typeface="Times New Roman" panose="02020603050405020304" pitchFamily="18" charset="0"/>
            </a:endParaRPr>
          </a:p>
          <a:p>
            <a:pPr lvl="1"/>
            <a:r>
              <a:rPr lang="en-US" dirty="0" err="1" smtClean="0">
                <a:latin typeface="Times New Roman" panose="02020603050405020304" pitchFamily="18" charset="0"/>
                <a:cs typeface="Times New Roman" panose="02020603050405020304" pitchFamily="18" charset="0"/>
              </a:rPr>
              <a:t>Điện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2.3 - 5.5 </a:t>
            </a:r>
            <a:r>
              <a:rPr lang="en-US" dirty="0" smtClean="0">
                <a:latin typeface="Times New Roman" panose="02020603050405020304" pitchFamily="18" charset="0"/>
                <a:cs typeface="Times New Roman" panose="02020603050405020304" pitchFamily="18" charset="0"/>
              </a:rPr>
              <a:t>VDC</a:t>
            </a:r>
          </a:p>
          <a:p>
            <a:pPr lvl="1"/>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TTL-3.3V</a:t>
            </a:r>
          </a:p>
          <a:p>
            <a:pPr lvl="1"/>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UART Data bits 8, Stop bits 1, Parity none, </a:t>
            </a:r>
            <a:r>
              <a:rPr lang="en-US" dirty="0" err="1">
                <a:latin typeface="Times New Roman" panose="02020603050405020304" pitchFamily="18" charset="0"/>
                <a:cs typeface="Times New Roman" panose="02020603050405020304" pitchFamily="18" charset="0"/>
              </a:rPr>
              <a:t>tốc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1200 - 115200. </a:t>
            </a:r>
            <a:endParaRPr lang="en-US" dirty="0" smtClean="0">
              <a:latin typeface="Times New Roman" panose="02020603050405020304" pitchFamily="18" charset="0"/>
              <a:cs typeface="Times New Roman" panose="02020603050405020304" pitchFamily="18" charset="0"/>
            </a:endParaRPr>
          </a:p>
          <a:p>
            <a:pPr lvl="1"/>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410 - 441Mhz </a:t>
            </a:r>
            <a:endParaRPr lang="en-US" dirty="0" smtClean="0">
              <a:latin typeface="Times New Roman" panose="02020603050405020304" pitchFamily="18" charset="0"/>
              <a:cs typeface="Times New Roman" panose="02020603050405020304" pitchFamily="18" charset="0"/>
            </a:endParaRPr>
          </a:p>
          <a:p>
            <a:pPr lvl="1"/>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20dbm (100mW</a:t>
            </a:r>
            <a:r>
              <a:rPr lang="en-US" dirty="0" smtClean="0">
                <a:latin typeface="Times New Roman" panose="02020603050405020304" pitchFamily="18" charset="0"/>
                <a:cs typeface="Times New Roman" panose="02020603050405020304" pitchFamily="18" charset="0"/>
              </a:rPr>
              <a:t>)</a:t>
            </a:r>
          </a:p>
          <a:p>
            <a:pPr lvl="1"/>
            <a:r>
              <a:rPr lang="vi-VN" dirty="0">
                <a:latin typeface="Times New Roman" panose="02020603050405020304" pitchFamily="18" charset="0"/>
                <a:cs typeface="Times New Roman" panose="02020603050405020304" pitchFamily="18" charset="0"/>
              </a:rPr>
              <a:t>Khoảng cách truyền tối đa trong điều kiện lý tưởng: </a:t>
            </a:r>
            <a:r>
              <a:rPr lang="vi-VN" dirty="0" smtClean="0">
                <a:latin typeface="Times New Roman" panose="02020603050405020304" pitchFamily="18" charset="0"/>
                <a:cs typeface="Times New Roman" panose="02020603050405020304" pitchFamily="18" charset="0"/>
              </a:rPr>
              <a:t>3000m</a:t>
            </a:r>
            <a:endParaRPr lang="en-US" dirty="0" smtClean="0">
              <a:latin typeface="Times New Roman" panose="02020603050405020304" pitchFamily="18" charset="0"/>
              <a:cs typeface="Times New Roman" panose="02020603050405020304" pitchFamily="18" charset="0"/>
            </a:endParaRPr>
          </a:p>
          <a:p>
            <a:pPr lvl="1"/>
            <a:r>
              <a:rPr lang="en-US" dirty="0" err="1">
                <a:latin typeface="Times New Roman" panose="02020603050405020304" pitchFamily="18" charset="0"/>
                <a:cs typeface="Times New Roman" panose="02020603050405020304" pitchFamily="18" charset="0"/>
              </a:rPr>
              <a:t>Tốc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truyền</a:t>
            </a:r>
            <a:r>
              <a:rPr lang="en-US" dirty="0">
                <a:latin typeface="Times New Roman" panose="02020603050405020304" pitchFamily="18" charset="0"/>
                <a:cs typeface="Times New Roman" panose="02020603050405020304" pitchFamily="18" charset="0"/>
              </a:rPr>
              <a:t>: 0.3 - 19.2 Kbps ( </a:t>
            </a:r>
            <a:r>
              <a:rPr lang="en-US" dirty="0" err="1">
                <a:latin typeface="Times New Roman" panose="02020603050405020304" pitchFamily="18" charset="0"/>
                <a:cs typeface="Times New Roman" panose="02020603050405020304" pitchFamily="18" charset="0"/>
              </a:rPr>
              <a:t>mặc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2.4 Kbps</a:t>
            </a:r>
            <a:r>
              <a:rPr lang="en-US" dirty="0" smtClean="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65536 </a:t>
            </a:r>
            <a:r>
              <a:rPr lang="en-US" dirty="0" err="1">
                <a:latin typeface="Times New Roman" panose="02020603050405020304" pitchFamily="18" charset="0"/>
                <a:cs typeface="Times New Roman" panose="02020603050405020304" pitchFamily="18" charset="0"/>
              </a:rPr>
              <a:t>địa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729" y="1930400"/>
            <a:ext cx="6749877" cy="3743932"/>
          </a:xfrm>
          <a:prstGeom prst="rect">
            <a:avLst/>
          </a:prstGeom>
        </p:spPr>
      </p:pic>
    </p:spTree>
    <p:extLst>
      <p:ext uri="{BB962C8B-B14F-4D97-AF65-F5344CB8AC3E}">
        <p14:creationId xmlns:p14="http://schemas.microsoft.com/office/powerpoint/2010/main" val="268434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2"/>
                                        </p:tgtEl>
                                        <p:attrNameLst>
                                          <p:attrName>ppt_x</p:attrName>
                                        </p:attrNameLst>
                                      </p:cBhvr>
                                      <p:tavLst>
                                        <p:tav tm="0">
                                          <p:val>
                                            <p:strVal val="ppt_x"/>
                                          </p:val>
                                        </p:tav>
                                        <p:tav tm="100000">
                                          <p:val>
                                            <p:strVal val="ppt_x"/>
                                          </p:val>
                                        </p:tav>
                                      </p:tavLst>
                                    </p:anim>
                                    <p:anim calcmode="lin" valueType="num">
                                      <p:cBhvr additive="base">
                                        <p:cTn id="18" dur="500"/>
                                        <p:tgtEl>
                                          <p:spTgt spid="2"/>
                                        </p:tgtEl>
                                        <p:attrNameLst>
                                          <p:attrName>ppt_y</p:attrName>
                                        </p:attrNameLst>
                                      </p:cBhvr>
                                      <p:tavLst>
                                        <p:tav tm="0">
                                          <p:val>
                                            <p:strVal val="ppt_y"/>
                                          </p:val>
                                        </p:tav>
                                        <p:tav tm="100000">
                                          <p:val>
                                            <p:strVal val="1+ppt_h/2"/>
                                          </p:val>
                                        </p:tav>
                                      </p:tavLst>
                                    </p:anim>
                                    <p:set>
                                      <p:cBhvr>
                                        <p:cTn id="19" dur="1" fill="hold">
                                          <p:stCondLst>
                                            <p:cond delay="499"/>
                                          </p:stCondLst>
                                        </p:cTn>
                                        <p:tgtEl>
                                          <p:spTgt spid="2"/>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 calcmode="lin" valueType="num">
                                      <p:cBhvr additive="base">
                                        <p:cTn id="2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grpId="0" nodeType="after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 calcmode="lin" valueType="num">
                                      <p:cBhvr additive="base">
                                        <p:cTn id="3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grpId="0"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 calcmode="lin" valueType="num">
                                      <p:cBhvr additive="base">
                                        <p:cTn id="3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2" presetClass="entr" presetSubtype="4" fill="hold" grpId="0" nodeType="after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 calcmode="lin" valueType="num">
                                      <p:cBhvr additive="base">
                                        <p:cTn id="4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2" presetClass="entr" presetSubtype="4" fill="hold" grpId="0" nodeType="afterEffect">
                                  <p:stCondLst>
                                    <p:cond delay="0"/>
                                  </p:stCondLst>
                                  <p:childTnLst>
                                    <p:set>
                                      <p:cBhvr>
                                        <p:cTn id="47" dur="1" fill="hold">
                                          <p:stCondLst>
                                            <p:cond delay="0"/>
                                          </p:stCondLst>
                                        </p:cTn>
                                        <p:tgtEl>
                                          <p:spTgt spid="4">
                                            <p:txEl>
                                              <p:pRg st="5" end="5"/>
                                            </p:txEl>
                                          </p:spTgt>
                                        </p:tgtEl>
                                        <p:attrNameLst>
                                          <p:attrName>style.visibility</p:attrName>
                                        </p:attrNameLst>
                                      </p:cBhvr>
                                      <p:to>
                                        <p:strVal val="visible"/>
                                      </p:to>
                                    </p:set>
                                    <p:anim calcmode="lin" valueType="num">
                                      <p:cBhvr additive="base">
                                        <p:cTn id="4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50" fill="hold">
                            <p:stCondLst>
                              <p:cond delay="3500"/>
                            </p:stCondLst>
                            <p:childTnLst>
                              <p:par>
                                <p:cTn id="51" presetID="2" presetClass="entr" presetSubtype="4" fill="hold" grpId="0" nodeType="after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 calcmode="lin" valueType="num">
                                      <p:cBhvr additive="base">
                                        <p:cTn id="5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000"/>
                            </p:stCondLst>
                            <p:childTnLst>
                              <p:par>
                                <p:cTn id="56" presetID="2" presetClass="entr" presetSubtype="4" fill="hold" grpId="0" nodeType="afterEffect">
                                  <p:stCondLst>
                                    <p:cond delay="0"/>
                                  </p:stCondLst>
                                  <p:childTnLst>
                                    <p:set>
                                      <p:cBhvr>
                                        <p:cTn id="57" dur="1" fill="hold">
                                          <p:stCondLst>
                                            <p:cond delay="0"/>
                                          </p:stCondLst>
                                        </p:cTn>
                                        <p:tgtEl>
                                          <p:spTgt spid="4">
                                            <p:txEl>
                                              <p:pRg st="7" end="7"/>
                                            </p:txEl>
                                          </p:spTgt>
                                        </p:tgtEl>
                                        <p:attrNameLst>
                                          <p:attrName>style.visibility</p:attrName>
                                        </p:attrNameLst>
                                      </p:cBhvr>
                                      <p:to>
                                        <p:strVal val="visible"/>
                                      </p:to>
                                    </p:set>
                                    <p:anim calcmode="lin" valueType="num">
                                      <p:cBhvr additive="base">
                                        <p:cTn id="58"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 presetClass="entr" presetSubtype="4" fill="hold" grpId="0" nodeType="after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 calcmode="lin" valueType="num">
                                      <p:cBhvr additive="base">
                                        <p:cTn id="6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BIẾN NHIỆT ĐỘ VÀ ĐỘ ẨM DHT22</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888" y="1690688"/>
            <a:ext cx="5005948" cy="4275029"/>
          </a:xfrm>
          <a:prstGeom prst="rect">
            <a:avLst/>
          </a:prstGeom>
        </p:spPr>
      </p:pic>
    </p:spTree>
    <p:extLst>
      <p:ext uri="{BB962C8B-B14F-4D97-AF65-F5344CB8AC3E}">
        <p14:creationId xmlns:p14="http://schemas.microsoft.com/office/powerpoint/2010/main" val="96032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2 RELAY OPTO 5VDC</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0463" y="1690689"/>
            <a:ext cx="4502244" cy="4502244"/>
          </a:xfrm>
          <a:prstGeom prst="rect">
            <a:avLst/>
          </a:prstGeom>
        </p:spPr>
      </p:pic>
    </p:spTree>
    <p:extLst>
      <p:ext uri="{BB962C8B-B14F-4D97-AF65-F5344CB8AC3E}">
        <p14:creationId xmlns:p14="http://schemas.microsoft.com/office/powerpoint/2010/main" val="142338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BIẾN ĐỘ ĐỤC NƯỚC</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690688"/>
            <a:ext cx="7315200" cy="4876800"/>
          </a:xfrm>
          <a:prstGeom prst="rect">
            <a:avLst/>
          </a:prstGeom>
        </p:spPr>
      </p:pic>
    </p:spTree>
    <p:extLst>
      <p:ext uri="{BB962C8B-B14F-4D97-AF65-F5344CB8AC3E}">
        <p14:creationId xmlns:p14="http://schemas.microsoft.com/office/powerpoint/2010/main" val="93200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BIẾN pH VÀ CẢM BIẾN ORP</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76486"/>
            <a:ext cx="4816723" cy="25384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77" y="2290130"/>
            <a:ext cx="4816723" cy="2711127"/>
          </a:xfrm>
          <a:prstGeom prst="rect">
            <a:avLst/>
          </a:prstGeom>
        </p:spPr>
      </p:pic>
      <p:sp>
        <p:nvSpPr>
          <p:cNvPr id="4" name="TextBox 3"/>
          <p:cNvSpPr txBox="1"/>
          <p:nvPr/>
        </p:nvSpPr>
        <p:spPr>
          <a:xfrm>
            <a:off x="2455319" y="4991653"/>
            <a:ext cx="1582484"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Cảm</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biến</a:t>
            </a:r>
            <a:r>
              <a:rPr lang="en-US" i="1" dirty="0" smtClean="0">
                <a:latin typeface="Times New Roman" panose="02020603050405020304" pitchFamily="18" charset="0"/>
                <a:cs typeface="Times New Roman" panose="02020603050405020304" pitchFamily="18" charset="0"/>
              </a:rPr>
              <a:t> ORP</a:t>
            </a:r>
            <a:endParaRPr lang="en-US" i="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8237552" y="5001257"/>
            <a:ext cx="1415772"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Cảm</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biến</a:t>
            </a:r>
            <a:r>
              <a:rPr lang="en-US" i="1" dirty="0" smtClean="0">
                <a:latin typeface="Times New Roman" panose="02020603050405020304" pitchFamily="18" charset="0"/>
                <a:cs typeface="Times New Roman" panose="02020603050405020304" pitchFamily="18" charset="0"/>
              </a:rPr>
              <a:t> pH</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7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QUẢ THỰC HIỆN</a:t>
            </a:r>
            <a:endPar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p:txBody>
          <a:bodyPr/>
          <a:lstStyle/>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Sơ</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đồ</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giao</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tiếp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giữa</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các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phần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cứng</a:t>
            </a:r>
            <a:endParaRPr lang="en-US"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Hình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ảnh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phần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cứng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chạy</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trên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môi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trường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thực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tế</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44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SƠ ĐỒ GIAO TIẾP GIỮA CÁC PHẦN CỨNG</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90688"/>
            <a:ext cx="10058400" cy="3904573"/>
          </a:xfrm>
          <a:prstGeom prst="rect">
            <a:avLst/>
          </a:prstGeom>
        </p:spPr>
      </p:pic>
    </p:spTree>
    <p:extLst>
      <p:ext uri="{BB962C8B-B14F-4D97-AF65-F5344CB8AC3E}">
        <p14:creationId xmlns:p14="http://schemas.microsoft.com/office/powerpoint/2010/main" val="10956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9210" y="1930400"/>
            <a:ext cx="4972915" cy="3729686"/>
          </a:xfrm>
          <a:prstGeom prst="rect">
            <a:avLst/>
          </a:prstGeom>
        </p:spPr>
      </p:pic>
      <p:sp>
        <p:nvSpPr>
          <p:cNvPr id="4" name="TextBox 3"/>
          <p:cNvSpPr txBox="1"/>
          <p:nvPr/>
        </p:nvSpPr>
        <p:spPr>
          <a:xfrm>
            <a:off x="3224226" y="5660086"/>
            <a:ext cx="3502882"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Hình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ảnh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thực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tế</a:t>
            </a:r>
            <a:r>
              <a:rPr lang="en-US" i="1" dirty="0" smtClean="0">
                <a:latin typeface="Times New Roman" panose="02020603050405020304" pitchFamily="18" charset="0"/>
                <a:cs typeface="Times New Roman" panose="02020603050405020304" pitchFamily="18" charset="0"/>
              </a:rPr>
              <a:t> node </a:t>
            </a:r>
            <a:r>
              <a:rPr lang="en-US" i="1" dirty="0" err="1" smtClean="0">
                <a:latin typeface="Times New Roman" panose="02020603050405020304" pitchFamily="18" charset="0"/>
                <a:cs typeface="Times New Roman" panose="02020603050405020304" pitchFamily="18" charset="0"/>
              </a:rPr>
              <a:t>đặt</a:t>
            </a:r>
            <a:r>
              <a:rPr lang="en-US" i="1" dirty="0" smtClean="0">
                <a:latin typeface="Times New Roman" panose="02020603050405020304" pitchFamily="18" charset="0"/>
                <a:cs typeface="Times New Roman" panose="02020603050405020304" pitchFamily="18" charset="0"/>
              </a:rPr>
              <a:t> ở </a:t>
            </a:r>
            <a:r>
              <a:rPr lang="en-US" i="1" dirty="0" err="1" smtClean="0">
                <a:latin typeface="Times New Roman" panose="02020603050405020304" pitchFamily="18" charset="0"/>
                <a:cs typeface="Times New Roman" panose="02020603050405020304" pitchFamily="18" charset="0"/>
              </a:rPr>
              <a:t>ao</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tôm</a:t>
            </a:r>
            <a:r>
              <a:rPr lang="en-US" i="1" dirty="0" smtClean="0">
                <a:latin typeface="Times New Roman" panose="02020603050405020304" pitchFamily="18" charset="0"/>
                <a:cs typeface="Times New Roman" panose="02020603050405020304" pitchFamily="18" charset="0"/>
              </a:rPr>
              <a:t> </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546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9646" y="1930400"/>
            <a:ext cx="3132044" cy="4176059"/>
          </a:xfrm>
          <a:prstGeom prst="rect">
            <a:avLst/>
          </a:prstGeom>
        </p:spPr>
      </p:pic>
      <p:sp>
        <p:nvSpPr>
          <p:cNvPr id="4" name="TextBox 3"/>
          <p:cNvSpPr txBox="1"/>
          <p:nvPr/>
        </p:nvSpPr>
        <p:spPr>
          <a:xfrm>
            <a:off x="3253081" y="6106459"/>
            <a:ext cx="3445174"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Hình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ảnh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thực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tế</a:t>
            </a:r>
            <a:r>
              <a:rPr lang="en-US" i="1" dirty="0" smtClean="0">
                <a:latin typeface="Times New Roman" panose="02020603050405020304" pitchFamily="18" charset="0"/>
                <a:cs typeface="Times New Roman" panose="02020603050405020304" pitchFamily="18" charset="0"/>
              </a:rPr>
              <a:t> node </a:t>
            </a:r>
            <a:r>
              <a:rPr lang="en-US" i="1" dirty="0" err="1" smtClean="0">
                <a:latin typeface="Times New Roman" panose="02020603050405020304" pitchFamily="18" charset="0"/>
                <a:cs typeface="Times New Roman" panose="02020603050405020304" pitchFamily="18" charset="0"/>
              </a:rPr>
              <a:t>đặt</a:t>
            </a:r>
            <a:r>
              <a:rPr lang="en-US" i="1" dirty="0" smtClean="0">
                <a:latin typeface="Times New Roman" panose="02020603050405020304" pitchFamily="18" charset="0"/>
                <a:cs typeface="Times New Roman" panose="02020603050405020304" pitchFamily="18" charset="0"/>
              </a:rPr>
              <a:t> ở </a:t>
            </a:r>
            <a:r>
              <a:rPr lang="en-US" i="1" dirty="0" err="1" smtClean="0">
                <a:latin typeface="Times New Roman" panose="02020603050405020304" pitchFamily="18" charset="0"/>
                <a:cs typeface="Times New Roman" panose="02020603050405020304" pitchFamily="18" charset="0"/>
              </a:rPr>
              <a:t>ao</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tôm</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300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TỔNG QUAN</a:t>
            </a:r>
            <a:endPar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1"/>
          </p:nvPr>
        </p:nvSpPr>
        <p:spPr>
          <a:xfrm>
            <a:off x="831850" y="4589463"/>
            <a:ext cx="10515600" cy="2268537"/>
          </a:xfrm>
        </p:spPr>
        <p:txBody>
          <a:bodyPr>
            <a:normAutofit/>
          </a:bodyPr>
          <a:lstStyle/>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Hiện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trạng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nông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nghiệp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Việt</a:t>
            </a:r>
            <a:r>
              <a:rPr lang="en-US" dirty="0" smtClean="0">
                <a:solidFill>
                  <a:schemeClr val="tx1"/>
                </a:solidFill>
                <a:latin typeface="Times New Roman" panose="02020603050405020304" pitchFamily="18" charset="0"/>
                <a:cs typeface="Times New Roman" panose="02020603050405020304" pitchFamily="18" charset="0"/>
              </a:rPr>
              <a:t> Nam</a:t>
            </a:r>
          </a:p>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Nông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nghiệp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thông</a:t>
            </a:r>
            <a:r>
              <a:rPr lang="en-US" dirty="0" smtClean="0">
                <a:solidFill>
                  <a:schemeClr val="tx1"/>
                </a:solidFill>
                <a:latin typeface="Times New Roman" panose="02020603050405020304" pitchFamily="18" charset="0"/>
                <a:cs typeface="Times New Roman" panose="02020603050405020304" pitchFamily="18" charset="0"/>
              </a:rPr>
              <a:t> minh </a:t>
            </a:r>
            <a:r>
              <a:rPr lang="en-US" dirty="0" err="1" smtClean="0">
                <a:solidFill>
                  <a:schemeClr val="tx1"/>
                </a:solidFill>
                <a:latin typeface="Times New Roman" panose="02020603050405020304" pitchFamily="18" charset="0"/>
                <a:cs typeface="Times New Roman" panose="02020603050405020304" pitchFamily="18" charset="0"/>
              </a:rPr>
              <a:t>được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áp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dụng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trên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thế</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giới</a:t>
            </a:r>
            <a:endParaRPr lang="en-US"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Nông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nghiệp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Việt</a:t>
            </a:r>
            <a:r>
              <a:rPr lang="en-US" dirty="0" smtClean="0">
                <a:solidFill>
                  <a:schemeClr val="tx1"/>
                </a:solidFill>
                <a:latin typeface="Times New Roman" panose="02020603050405020304" pitchFamily="18" charset="0"/>
                <a:cs typeface="Times New Roman" panose="02020603050405020304" pitchFamily="18" charset="0"/>
              </a:rPr>
              <a:t> Nam 10 </a:t>
            </a:r>
            <a:r>
              <a:rPr lang="en-US" dirty="0" err="1" smtClean="0">
                <a:solidFill>
                  <a:schemeClr val="tx1"/>
                </a:solidFill>
                <a:latin typeface="Times New Roman" panose="02020603050405020304" pitchFamily="18" charset="0"/>
                <a:cs typeface="Times New Roman" panose="02020603050405020304" pitchFamily="18" charset="0"/>
              </a:rPr>
              <a:t>năm</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trở</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lại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đây</a:t>
            </a:r>
            <a:endParaRPr lang="en-US"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Công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nghệ</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LoRa</a:t>
            </a:r>
            <a:endParaRPr lang="en-US"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Giao</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thức</a:t>
            </a:r>
            <a:r>
              <a:rPr lang="en-US" dirty="0" smtClean="0">
                <a:solidFill>
                  <a:schemeClr val="tx1"/>
                </a:solidFill>
                <a:latin typeface="Times New Roman" panose="02020603050405020304" pitchFamily="18" charset="0"/>
                <a:cs typeface="Times New Roman" panose="02020603050405020304" pitchFamily="18" charset="0"/>
              </a:rPr>
              <a:t> MQTT</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776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additive="base">
                                        <p:cTn id="24"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 calcmode="lin" valueType="num">
                                      <p:cBhvr additive="base">
                                        <p:cTn id="3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 calcmode="lin" valueType="num">
                                      <p:cBhvr additive="base">
                                        <p:cTn id="36"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6585" y="1930400"/>
            <a:ext cx="5038165" cy="3778624"/>
          </a:xfrm>
          <a:prstGeom prst="rect">
            <a:avLst/>
          </a:prstGeom>
        </p:spPr>
      </p:pic>
      <p:sp>
        <p:nvSpPr>
          <p:cNvPr id="4" name="TextBox 3"/>
          <p:cNvSpPr txBox="1"/>
          <p:nvPr/>
        </p:nvSpPr>
        <p:spPr>
          <a:xfrm>
            <a:off x="2533331" y="5709024"/>
            <a:ext cx="4884671"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Hình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ảnh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thực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tế</a:t>
            </a:r>
            <a:r>
              <a:rPr lang="en-US" i="1" dirty="0" smtClean="0">
                <a:latin typeface="Times New Roman" panose="02020603050405020304" pitchFamily="18" charset="0"/>
                <a:cs typeface="Times New Roman" panose="02020603050405020304" pitchFamily="18" charset="0"/>
              </a:rPr>
              <a:t> node </a:t>
            </a:r>
            <a:r>
              <a:rPr lang="en-US" i="1" dirty="0" err="1" smtClean="0">
                <a:latin typeface="Times New Roman" panose="02020603050405020304" pitchFamily="18" charset="0"/>
                <a:cs typeface="Times New Roman" panose="02020603050405020304" pitchFamily="18" charset="0"/>
              </a:rPr>
              <a:t>được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đặt</a:t>
            </a:r>
            <a:r>
              <a:rPr lang="en-US" i="1" dirty="0" smtClean="0">
                <a:latin typeface="Times New Roman" panose="02020603050405020304" pitchFamily="18" charset="0"/>
                <a:cs typeface="Times New Roman" panose="02020603050405020304" pitchFamily="18" charset="0"/>
              </a:rPr>
              <a:t> ở </a:t>
            </a:r>
            <a:r>
              <a:rPr lang="en-US" i="1" dirty="0" err="1" smtClean="0">
                <a:latin typeface="Times New Roman" panose="02020603050405020304" pitchFamily="18" charset="0"/>
                <a:cs typeface="Times New Roman" panose="02020603050405020304" pitchFamily="18" charset="0"/>
              </a:rPr>
              <a:t>vườn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thanh</a:t>
            </a:r>
            <a:r>
              <a:rPr lang="en-US" i="1" dirty="0" smtClean="0">
                <a:latin typeface="Times New Roman" panose="02020603050405020304" pitchFamily="18" charset="0"/>
                <a:cs typeface="Times New Roman" panose="02020603050405020304" pitchFamily="18" charset="0"/>
              </a:rPr>
              <a:t> long</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7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841" y="1930400"/>
            <a:ext cx="4913654" cy="3685241"/>
          </a:xfrm>
          <a:prstGeom prst="rect">
            <a:avLst/>
          </a:prstGeom>
        </p:spPr>
      </p:pic>
      <p:sp>
        <p:nvSpPr>
          <p:cNvPr id="4" name="TextBox 3"/>
          <p:cNvSpPr txBox="1"/>
          <p:nvPr/>
        </p:nvSpPr>
        <p:spPr>
          <a:xfrm>
            <a:off x="3236249" y="5615641"/>
            <a:ext cx="3478837" cy="369332"/>
          </a:xfrm>
          <a:prstGeom prst="rect">
            <a:avLst/>
          </a:prstGeom>
          <a:noFill/>
        </p:spPr>
        <p:txBody>
          <a:bodyPr wrap="none" rtlCol="0">
            <a:spAutoFit/>
          </a:bodyPr>
          <a:lstStyle/>
          <a:p>
            <a:r>
              <a:rPr lang="en-US" i="1" dirty="0" smtClean="0">
                <a:latin typeface="Times New Roman" panose="02020603050405020304" pitchFamily="18" charset="0"/>
                <a:cs typeface="Times New Roman" panose="02020603050405020304" pitchFamily="18" charset="0"/>
              </a:rPr>
              <a:t>Node </a:t>
            </a:r>
            <a:r>
              <a:rPr lang="en-US" i="1" dirty="0" err="1" smtClean="0">
                <a:latin typeface="Times New Roman" panose="02020603050405020304" pitchFamily="18" charset="0"/>
                <a:cs typeface="Times New Roman" panose="02020603050405020304" pitchFamily="18" charset="0"/>
              </a:rPr>
              <a:t>ao</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tôm</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đang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chạy</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thử</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nghiệm</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45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920" y="1930400"/>
            <a:ext cx="7051495" cy="3655309"/>
          </a:xfrm>
          <a:prstGeom prst="rect">
            <a:avLst/>
          </a:prstGeom>
        </p:spPr>
      </p:pic>
      <p:sp>
        <p:nvSpPr>
          <p:cNvPr id="4" name="TextBox 3"/>
          <p:cNvSpPr txBox="1"/>
          <p:nvPr/>
        </p:nvSpPr>
        <p:spPr>
          <a:xfrm>
            <a:off x="1730227" y="5585709"/>
            <a:ext cx="6490879"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Các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thông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số</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môi</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trường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nhận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được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từ</a:t>
            </a:r>
            <a:r>
              <a:rPr lang="en-US" i="1" dirty="0" smtClean="0">
                <a:latin typeface="Times New Roman" panose="02020603050405020304" pitchFamily="18" charset="0"/>
                <a:cs typeface="Times New Roman" panose="02020603050405020304" pitchFamily="18" charset="0"/>
              </a:rPr>
              <a:t> 2 node </a:t>
            </a:r>
            <a:r>
              <a:rPr lang="en-US" i="1" dirty="0" err="1" smtClean="0">
                <a:latin typeface="Times New Roman" panose="02020603050405020304" pitchFamily="18" charset="0"/>
                <a:cs typeface="Times New Roman" panose="02020603050405020304" pitchFamily="18" charset="0"/>
              </a:rPr>
              <a:t>hiển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thị</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trên</a:t>
            </a:r>
            <a:r>
              <a:rPr lang="en-US" i="1" dirty="0" smtClean="0">
                <a:latin typeface="Times New Roman" panose="02020603050405020304" pitchFamily="18" charset="0"/>
                <a:cs typeface="Times New Roman" panose="02020603050405020304" pitchFamily="18" charset="0"/>
              </a:rPr>
              <a:t> Gateway</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333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7" y="1759385"/>
            <a:ext cx="2885995" cy="4953683"/>
          </a:xfrm>
          <a:prstGeom prst="rect">
            <a:avLst/>
          </a:prstGeom>
        </p:spPr>
      </p:pic>
      <p:sp>
        <p:nvSpPr>
          <p:cNvPr id="4" name="TextBox 3"/>
          <p:cNvSpPr txBox="1"/>
          <p:nvPr/>
        </p:nvSpPr>
        <p:spPr>
          <a:xfrm>
            <a:off x="4195482" y="3913060"/>
            <a:ext cx="3762568" cy="646331"/>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Các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thông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số</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môi</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trường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được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hiển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thị</a:t>
            </a:r>
            <a:endParaRPr lang="en-US" i="1" dirty="0">
              <a:latin typeface="Times New Roman" panose="02020603050405020304" pitchFamily="18" charset="0"/>
              <a:cs typeface="Times New Roman" panose="02020603050405020304" pitchFamily="18" charset="0"/>
            </a:endParaRPr>
          </a:p>
          <a:p>
            <a:r>
              <a:rPr lang="en-US" i="1" dirty="0" err="1" smtClean="0">
                <a:latin typeface="Times New Roman" panose="02020603050405020304" pitchFamily="18" charset="0"/>
                <a:cs typeface="Times New Roman" panose="02020603050405020304" pitchFamily="18" charset="0"/>
              </a:rPr>
              <a:t>trên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ứng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dụng</a:t>
            </a:r>
            <a:r>
              <a:rPr lang="en-US" i="1" dirty="0" smtClean="0">
                <a:latin typeface="Times New Roman" panose="02020603050405020304" pitchFamily="18" charset="0"/>
                <a:cs typeface="Times New Roman" panose="02020603050405020304" pitchFamily="18" charset="0"/>
              </a:rPr>
              <a:t> smart phone</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84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HIỆN TRẠNG NÔNG NGHIỆP VIỆT NAM</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Trong năm 2019, các mặt hàng như: gỗ, tôm, rau quả và hạt điều có kim ngạch xuất khẩu trên 3 tỷ USD trong nhóm 8 mặt hàng có kim ngạch xuất khẩu cao nhất nước</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Đ</a:t>
            </a:r>
            <a:r>
              <a:rPr lang="en-US" dirty="0" err="1" smtClean="0">
                <a:latin typeface="Times New Roman" panose="02020603050405020304" pitchFamily="18" charset="0"/>
                <a:cs typeface="Times New Roman" panose="02020603050405020304" pitchFamily="18" charset="0"/>
              </a:rPr>
              <a:t>ồng</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Cửu</a:t>
            </a:r>
            <a:r>
              <a:rPr lang="en-US" dirty="0">
                <a:latin typeface="Times New Roman" panose="02020603050405020304" pitchFamily="18" charset="0"/>
                <a:cs typeface="Times New Roman" panose="02020603050405020304" pitchFamily="18" charset="0"/>
              </a:rPr>
              <a:t> Long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lúa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10.000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lúa</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a:t>
            </a:r>
            <a:r>
              <a:rPr lang="vi-VN" dirty="0" smtClean="0">
                <a:latin typeface="Times New Roman" panose="02020603050405020304" pitchFamily="18" charset="0"/>
                <a:cs typeface="Times New Roman" panose="02020603050405020304" pitchFamily="18" charset="0"/>
              </a:rPr>
              <a:t>ập </a:t>
            </a:r>
            <a:r>
              <a:rPr lang="vi-VN" dirty="0">
                <a:latin typeface="Times New Roman" panose="02020603050405020304" pitchFamily="18" charset="0"/>
                <a:cs typeface="Times New Roman" panose="02020603050405020304" pitchFamily="18" charset="0"/>
              </a:rPr>
              <a:t>đoàn hay doanh nghiệp lớn đã đẩy mạnh đầu tư nông nghiệp công nghệ cao như Vinamilk, TH, Lavifood, Ba Huân,... </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Ngoài 3 khu nông nghiệp ứng dụng công nghệ cao ở Phú Yên, Bạc Liêu và Hậu Giang được thành lập, hiện đang trình xét duyệt 3 khu nông nghiệp ứng dụng công nghệ cao ở Thái Nguyên, Quảng Ninh và Lâm Đồng</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668" y="1930400"/>
            <a:ext cx="6350000" cy="3581400"/>
          </a:xfrm>
          <a:prstGeom prst="rect">
            <a:avLst/>
          </a:prstGeom>
        </p:spPr>
      </p:pic>
      <p:sp>
        <p:nvSpPr>
          <p:cNvPr id="5" name="TextBox 4"/>
          <p:cNvSpPr txBox="1"/>
          <p:nvPr/>
        </p:nvSpPr>
        <p:spPr>
          <a:xfrm>
            <a:off x="3347145" y="5739360"/>
            <a:ext cx="3257045"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Cánh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đồng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mẫu</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lớn</a:t>
            </a:r>
            <a:r>
              <a:rPr lang="en-US" i="1" dirty="0" smtClean="0">
                <a:latin typeface="Times New Roman" panose="02020603050405020304" pitchFamily="18" charset="0"/>
                <a:cs typeface="Times New Roman" panose="02020603050405020304" pitchFamily="18" charset="0"/>
              </a:rPr>
              <a:t> ở An </a:t>
            </a:r>
            <a:r>
              <a:rPr lang="en-US" i="1" dirty="0" err="1" smtClean="0">
                <a:latin typeface="Times New Roman" panose="02020603050405020304" pitchFamily="18" charset="0"/>
                <a:cs typeface="Times New Roman" panose="02020603050405020304" pitchFamily="18" charset="0"/>
              </a:rPr>
              <a:t>Giang</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511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grpId="1" nodeType="clickEffect">
                                  <p:stCondLst>
                                    <p:cond delay="0"/>
                                  </p:stCondLst>
                                  <p:childTnLst>
                                    <p:anim calcmode="lin" valueType="num">
                                      <p:cBhvr additive="base">
                                        <p:cTn id="35"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6" dur="500"/>
                                        <p:tgtEl>
                                          <p:spTgt spid="3">
                                            <p:txEl>
                                              <p:pRg st="0" end="0"/>
                                            </p:txEl>
                                          </p:spTgt>
                                        </p:tgtEl>
                                        <p:attrNameLst>
                                          <p:attrName>ppt_y</p:attrName>
                                        </p:attrNameLst>
                                      </p:cBhvr>
                                      <p:tavLst>
                                        <p:tav tm="0">
                                          <p:val>
                                            <p:strVal val="ppt_y"/>
                                          </p:val>
                                        </p:tav>
                                        <p:tav tm="100000">
                                          <p:val>
                                            <p:strVal val="1+ppt_h/2"/>
                                          </p:val>
                                        </p:tav>
                                      </p:tavLst>
                                    </p:anim>
                                    <p:set>
                                      <p:cBhvr>
                                        <p:cTn id="37" dur="1" fill="hold">
                                          <p:stCondLst>
                                            <p:cond delay="499"/>
                                          </p:stCondLst>
                                        </p:cTn>
                                        <p:tgtEl>
                                          <p:spTgt spid="3">
                                            <p:txEl>
                                              <p:pRg st="0" end="0"/>
                                            </p:txEl>
                                          </p:spTgt>
                                        </p:tgtEl>
                                        <p:attrNameLst>
                                          <p:attrName>style.visibility</p:attrName>
                                        </p:attrNameLst>
                                      </p:cBhvr>
                                      <p:to>
                                        <p:strVal val="hidden"/>
                                      </p:to>
                                    </p:set>
                                  </p:childTnLst>
                                </p:cTn>
                              </p:par>
                            </p:childTnLst>
                          </p:cTn>
                        </p:par>
                        <p:par>
                          <p:cTn id="38" fill="hold">
                            <p:stCondLst>
                              <p:cond delay="500"/>
                            </p:stCondLst>
                            <p:childTnLst>
                              <p:par>
                                <p:cTn id="39" presetID="2" presetClass="exit" presetSubtype="4" fill="hold" grpId="1" nodeType="afterEffect">
                                  <p:stCondLst>
                                    <p:cond delay="0"/>
                                  </p:stCondLst>
                                  <p:childTnLst>
                                    <p:anim calcmode="lin" valueType="num">
                                      <p:cBhvr additive="base">
                                        <p:cTn id="40"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1" dur="500"/>
                                        <p:tgtEl>
                                          <p:spTgt spid="3">
                                            <p:txEl>
                                              <p:pRg st="1" end="1"/>
                                            </p:txEl>
                                          </p:spTgt>
                                        </p:tgtEl>
                                        <p:attrNameLst>
                                          <p:attrName>ppt_y</p:attrName>
                                        </p:attrNameLst>
                                      </p:cBhvr>
                                      <p:tavLst>
                                        <p:tav tm="0">
                                          <p:val>
                                            <p:strVal val="ppt_y"/>
                                          </p:val>
                                        </p:tav>
                                        <p:tav tm="100000">
                                          <p:val>
                                            <p:strVal val="1+ppt_h/2"/>
                                          </p:val>
                                        </p:tav>
                                      </p:tavLst>
                                    </p:anim>
                                    <p:set>
                                      <p:cBhvr>
                                        <p:cTn id="42" dur="1" fill="hold">
                                          <p:stCondLst>
                                            <p:cond delay="499"/>
                                          </p:stCondLst>
                                        </p:cTn>
                                        <p:tgtEl>
                                          <p:spTgt spid="3">
                                            <p:txEl>
                                              <p:pRg st="1" end="1"/>
                                            </p:txEl>
                                          </p:spTgt>
                                        </p:tgtEl>
                                        <p:attrNameLst>
                                          <p:attrName>style.visibility</p:attrName>
                                        </p:attrNameLst>
                                      </p:cBhvr>
                                      <p:to>
                                        <p:strVal val="hidden"/>
                                      </p:to>
                                    </p:set>
                                  </p:childTnLst>
                                </p:cTn>
                              </p:par>
                            </p:childTnLst>
                          </p:cTn>
                        </p:par>
                        <p:par>
                          <p:cTn id="43" fill="hold">
                            <p:stCondLst>
                              <p:cond delay="1000"/>
                            </p:stCondLst>
                            <p:childTnLst>
                              <p:par>
                                <p:cTn id="44" presetID="2" presetClass="exit" presetSubtype="4" fill="hold" grpId="1" nodeType="afterEffect">
                                  <p:stCondLst>
                                    <p:cond delay="0"/>
                                  </p:stCondLst>
                                  <p:childTnLst>
                                    <p:anim calcmode="lin" valueType="num">
                                      <p:cBhvr additive="base">
                                        <p:cTn id="45"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6" dur="500"/>
                                        <p:tgtEl>
                                          <p:spTgt spid="3">
                                            <p:txEl>
                                              <p:pRg st="2" end="2"/>
                                            </p:txEl>
                                          </p:spTgt>
                                        </p:tgtEl>
                                        <p:attrNameLst>
                                          <p:attrName>ppt_y</p:attrName>
                                        </p:attrNameLst>
                                      </p:cBhvr>
                                      <p:tavLst>
                                        <p:tav tm="0">
                                          <p:val>
                                            <p:strVal val="ppt_y"/>
                                          </p:val>
                                        </p:tav>
                                        <p:tav tm="100000">
                                          <p:val>
                                            <p:strVal val="1+ppt_h/2"/>
                                          </p:val>
                                        </p:tav>
                                      </p:tavLst>
                                    </p:anim>
                                    <p:set>
                                      <p:cBhvr>
                                        <p:cTn id="47" dur="1" fill="hold">
                                          <p:stCondLst>
                                            <p:cond delay="499"/>
                                          </p:stCondLst>
                                        </p:cTn>
                                        <p:tgtEl>
                                          <p:spTgt spid="3">
                                            <p:txEl>
                                              <p:pRg st="2" end="2"/>
                                            </p:txEl>
                                          </p:spTgt>
                                        </p:tgtEl>
                                        <p:attrNameLst>
                                          <p:attrName>style.visibility</p:attrName>
                                        </p:attrNameLst>
                                      </p:cBhvr>
                                      <p:to>
                                        <p:strVal val="hidden"/>
                                      </p:to>
                                    </p:set>
                                  </p:childTnLst>
                                </p:cTn>
                              </p:par>
                            </p:childTnLst>
                          </p:cTn>
                        </p:par>
                        <p:par>
                          <p:cTn id="48" fill="hold">
                            <p:stCondLst>
                              <p:cond delay="1500"/>
                            </p:stCondLst>
                            <p:childTnLst>
                              <p:par>
                                <p:cTn id="49" presetID="2" presetClass="exit" presetSubtype="4" fill="hold" grpId="1" nodeType="afterEffect">
                                  <p:stCondLst>
                                    <p:cond delay="0"/>
                                  </p:stCondLst>
                                  <p:childTnLst>
                                    <p:anim calcmode="lin" valueType="num">
                                      <p:cBhvr additive="base">
                                        <p:cTn id="50"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1" dur="500"/>
                                        <p:tgtEl>
                                          <p:spTgt spid="3">
                                            <p:txEl>
                                              <p:pRg st="3" end="3"/>
                                            </p:txEl>
                                          </p:spTgt>
                                        </p:tgtEl>
                                        <p:attrNameLst>
                                          <p:attrName>ppt_y</p:attrName>
                                        </p:attrNameLst>
                                      </p:cBhvr>
                                      <p:tavLst>
                                        <p:tav tm="0">
                                          <p:val>
                                            <p:strVal val="ppt_y"/>
                                          </p:val>
                                        </p:tav>
                                        <p:tav tm="100000">
                                          <p:val>
                                            <p:strVal val="1+ppt_h/2"/>
                                          </p:val>
                                        </p:tav>
                                      </p:tavLst>
                                    </p:anim>
                                    <p:set>
                                      <p:cBhvr>
                                        <p:cTn id="52" dur="1" fill="hold">
                                          <p:stCondLst>
                                            <p:cond delay="499"/>
                                          </p:stCondLst>
                                        </p:cTn>
                                        <p:tgtEl>
                                          <p:spTgt spid="3">
                                            <p:txEl>
                                              <p:pRg st="3" end="3"/>
                                            </p:txEl>
                                          </p:spTgt>
                                        </p:tgtEl>
                                        <p:attrNameLst>
                                          <p:attrName>style.visibility</p:attrName>
                                        </p:attrNameLst>
                                      </p:cBhvr>
                                      <p:to>
                                        <p:strVal val="hidden"/>
                                      </p:to>
                                    </p:set>
                                  </p:childTnLst>
                                </p:cTn>
                              </p:par>
                            </p:childTnLst>
                          </p:cTn>
                        </p:par>
                        <p:par>
                          <p:cTn id="53" fill="hold">
                            <p:stCondLst>
                              <p:cond delay="2000"/>
                            </p:stCondLst>
                            <p:childTnLst>
                              <p:par>
                                <p:cTn id="54" presetID="2" presetClass="entr" presetSubtype="4"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ppt_x"/>
                                          </p:val>
                                        </p:tav>
                                        <p:tav tm="100000">
                                          <p:val>
                                            <p:strVal val="#ppt_x"/>
                                          </p:val>
                                        </p:tav>
                                      </p:tavLst>
                                    </p:anim>
                                    <p:anim calcmode="lin" valueType="num">
                                      <p:cBhvr additive="base">
                                        <p:cTn id="57" dur="500" fill="hold"/>
                                        <p:tgtEl>
                                          <p:spTgt spid="4"/>
                                        </p:tgtEl>
                                        <p:attrNameLst>
                                          <p:attrName>ppt_y</p:attrName>
                                        </p:attrNameLst>
                                      </p:cBhvr>
                                      <p:tavLst>
                                        <p:tav tm="0">
                                          <p:val>
                                            <p:strVal val="1+#ppt_h/2"/>
                                          </p:val>
                                        </p:tav>
                                        <p:tav tm="100000">
                                          <p:val>
                                            <p:strVal val="#ppt_y"/>
                                          </p:val>
                                        </p:tav>
                                      </p:tavLst>
                                    </p:anim>
                                  </p:childTnLst>
                                </p:cTn>
                              </p:par>
                            </p:childTnLst>
                          </p:cTn>
                        </p:par>
                        <p:par>
                          <p:cTn id="58" fill="hold">
                            <p:stCondLst>
                              <p:cond delay="2500"/>
                            </p:stCondLst>
                            <p:childTnLst>
                              <p:par>
                                <p:cTn id="59" presetID="2" presetClass="entr" presetSubtype="4"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uiExpand="1"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NÔNG NGHIỆP THÔNG MINH ĐƯỢC ÁP DỤNG TRÊN THẾ GIỚI</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lồ</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Canh tác nhà kính: là biện pháp tối ưu nhằm kiểm soát điều kiện tự nhiên gây ảnh hưởng đến cây trồng, bảo vệ cây khỏi sâu, bệnh hại không mong </a:t>
            </a:r>
            <a:r>
              <a:rPr lang="vi-VN" dirty="0" smtClean="0">
                <a:latin typeface="Times New Roman" panose="02020603050405020304" pitchFamily="18" charset="0"/>
                <a:cs typeface="Times New Roman" panose="02020603050405020304" pitchFamily="18" charset="0"/>
              </a:rPr>
              <a:t>muốn</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Tế bào quang điện: được xem như mặt trời nhân tạo, giúp tối ưu hóa không gian</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Sử dụng robot nông nghiệp, drone nông nghiệp: giảm thiểu sức lao động của con người, được áp dụng ở rất nhiều các quốc gia trên thế giới.</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515" y="1930400"/>
            <a:ext cx="7288306" cy="4099672"/>
          </a:xfrm>
          <a:prstGeom prst="rect">
            <a:avLst/>
          </a:prstGeom>
        </p:spPr>
      </p:pic>
      <p:sp>
        <p:nvSpPr>
          <p:cNvPr id="5" name="TextBox 4"/>
          <p:cNvSpPr txBox="1"/>
          <p:nvPr/>
        </p:nvSpPr>
        <p:spPr>
          <a:xfrm>
            <a:off x="3112786" y="6086885"/>
            <a:ext cx="3725764"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Trang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trại</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công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nghệ</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cao</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trên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thế</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giới</a:t>
            </a:r>
            <a:endParaRPr lang="en-US" i="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668" y="1694236"/>
            <a:ext cx="6096000" cy="4572000"/>
          </a:xfrm>
          <a:prstGeom prst="rect">
            <a:avLst/>
          </a:prstGeom>
        </p:spPr>
      </p:pic>
      <p:sp>
        <p:nvSpPr>
          <p:cNvPr id="7" name="TextBox 6"/>
          <p:cNvSpPr txBox="1"/>
          <p:nvPr/>
        </p:nvSpPr>
        <p:spPr>
          <a:xfrm>
            <a:off x="3377313" y="6311759"/>
            <a:ext cx="3196709" cy="369332"/>
          </a:xfrm>
          <a:prstGeom prst="rect">
            <a:avLst/>
          </a:prstGeom>
          <a:noFill/>
        </p:spPr>
        <p:txBody>
          <a:bodyPr wrap="none" rtlCol="0">
            <a:spAutoFit/>
          </a:bodyPr>
          <a:lstStyle/>
          <a:p>
            <a:r>
              <a:rPr lang="en-US" i="1" dirty="0" err="1">
                <a:latin typeface="Times New Roman" panose="02020603050405020304" pitchFamily="18" charset="0"/>
                <a:cs typeface="Times New Roman" panose="02020603050405020304" pitchFamily="18" charset="0"/>
              </a:rPr>
              <a:t>Nhà</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kính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giữa</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sa</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mạc</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của</a:t>
            </a:r>
            <a:r>
              <a:rPr lang="en-US" i="1" dirty="0">
                <a:latin typeface="Times New Roman" panose="02020603050405020304" pitchFamily="18" charset="0"/>
                <a:cs typeface="Times New Roman" panose="02020603050405020304" pitchFamily="18" charset="0"/>
              </a:rPr>
              <a:t> Israel</a:t>
            </a:r>
          </a:p>
        </p:txBody>
      </p:sp>
    </p:spTree>
    <p:extLst>
      <p:ext uri="{BB962C8B-B14F-4D97-AF65-F5344CB8AC3E}">
        <p14:creationId xmlns:p14="http://schemas.microsoft.com/office/powerpoint/2010/main" val="395598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grpId="1" nodeType="clickEffect">
                                  <p:stCondLst>
                                    <p:cond delay="0"/>
                                  </p:stCondLst>
                                  <p:childTnLst>
                                    <p:anim calcmode="lin" valueType="num">
                                      <p:cBhvr additive="base">
                                        <p:cTn id="35"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6" dur="500"/>
                                        <p:tgtEl>
                                          <p:spTgt spid="3">
                                            <p:txEl>
                                              <p:pRg st="0" end="0"/>
                                            </p:txEl>
                                          </p:spTgt>
                                        </p:tgtEl>
                                        <p:attrNameLst>
                                          <p:attrName>ppt_y</p:attrName>
                                        </p:attrNameLst>
                                      </p:cBhvr>
                                      <p:tavLst>
                                        <p:tav tm="0">
                                          <p:val>
                                            <p:strVal val="ppt_y"/>
                                          </p:val>
                                        </p:tav>
                                        <p:tav tm="100000">
                                          <p:val>
                                            <p:strVal val="1+ppt_h/2"/>
                                          </p:val>
                                        </p:tav>
                                      </p:tavLst>
                                    </p:anim>
                                    <p:set>
                                      <p:cBhvr>
                                        <p:cTn id="37" dur="1" fill="hold">
                                          <p:stCondLst>
                                            <p:cond delay="499"/>
                                          </p:stCondLst>
                                        </p:cTn>
                                        <p:tgtEl>
                                          <p:spTgt spid="3">
                                            <p:txEl>
                                              <p:pRg st="0" end="0"/>
                                            </p:txEl>
                                          </p:spTgt>
                                        </p:tgtEl>
                                        <p:attrNameLst>
                                          <p:attrName>style.visibility</p:attrName>
                                        </p:attrNameLst>
                                      </p:cBhvr>
                                      <p:to>
                                        <p:strVal val="hidden"/>
                                      </p:to>
                                    </p:set>
                                  </p:childTnLst>
                                </p:cTn>
                              </p:par>
                            </p:childTnLst>
                          </p:cTn>
                        </p:par>
                        <p:par>
                          <p:cTn id="38" fill="hold">
                            <p:stCondLst>
                              <p:cond delay="500"/>
                            </p:stCondLst>
                            <p:childTnLst>
                              <p:par>
                                <p:cTn id="39" presetID="2" presetClass="exit" presetSubtype="4" fill="hold" grpId="1" nodeType="afterEffect">
                                  <p:stCondLst>
                                    <p:cond delay="0"/>
                                  </p:stCondLst>
                                  <p:childTnLst>
                                    <p:anim calcmode="lin" valueType="num">
                                      <p:cBhvr additive="base">
                                        <p:cTn id="40"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1" dur="500"/>
                                        <p:tgtEl>
                                          <p:spTgt spid="3">
                                            <p:txEl>
                                              <p:pRg st="1" end="1"/>
                                            </p:txEl>
                                          </p:spTgt>
                                        </p:tgtEl>
                                        <p:attrNameLst>
                                          <p:attrName>ppt_y</p:attrName>
                                        </p:attrNameLst>
                                      </p:cBhvr>
                                      <p:tavLst>
                                        <p:tav tm="0">
                                          <p:val>
                                            <p:strVal val="ppt_y"/>
                                          </p:val>
                                        </p:tav>
                                        <p:tav tm="100000">
                                          <p:val>
                                            <p:strVal val="1+ppt_h/2"/>
                                          </p:val>
                                        </p:tav>
                                      </p:tavLst>
                                    </p:anim>
                                    <p:set>
                                      <p:cBhvr>
                                        <p:cTn id="42" dur="1" fill="hold">
                                          <p:stCondLst>
                                            <p:cond delay="499"/>
                                          </p:stCondLst>
                                        </p:cTn>
                                        <p:tgtEl>
                                          <p:spTgt spid="3">
                                            <p:txEl>
                                              <p:pRg st="1" end="1"/>
                                            </p:txEl>
                                          </p:spTgt>
                                        </p:tgtEl>
                                        <p:attrNameLst>
                                          <p:attrName>style.visibility</p:attrName>
                                        </p:attrNameLst>
                                      </p:cBhvr>
                                      <p:to>
                                        <p:strVal val="hidden"/>
                                      </p:to>
                                    </p:set>
                                  </p:childTnLst>
                                </p:cTn>
                              </p:par>
                            </p:childTnLst>
                          </p:cTn>
                        </p:par>
                        <p:par>
                          <p:cTn id="43" fill="hold">
                            <p:stCondLst>
                              <p:cond delay="1000"/>
                            </p:stCondLst>
                            <p:childTnLst>
                              <p:par>
                                <p:cTn id="44" presetID="2" presetClass="exit" presetSubtype="4" fill="hold" grpId="1" nodeType="afterEffect">
                                  <p:stCondLst>
                                    <p:cond delay="0"/>
                                  </p:stCondLst>
                                  <p:childTnLst>
                                    <p:anim calcmode="lin" valueType="num">
                                      <p:cBhvr additive="base">
                                        <p:cTn id="45"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6" dur="500"/>
                                        <p:tgtEl>
                                          <p:spTgt spid="3">
                                            <p:txEl>
                                              <p:pRg st="2" end="2"/>
                                            </p:txEl>
                                          </p:spTgt>
                                        </p:tgtEl>
                                        <p:attrNameLst>
                                          <p:attrName>ppt_y</p:attrName>
                                        </p:attrNameLst>
                                      </p:cBhvr>
                                      <p:tavLst>
                                        <p:tav tm="0">
                                          <p:val>
                                            <p:strVal val="ppt_y"/>
                                          </p:val>
                                        </p:tav>
                                        <p:tav tm="100000">
                                          <p:val>
                                            <p:strVal val="1+ppt_h/2"/>
                                          </p:val>
                                        </p:tav>
                                      </p:tavLst>
                                    </p:anim>
                                    <p:set>
                                      <p:cBhvr>
                                        <p:cTn id="47" dur="1" fill="hold">
                                          <p:stCondLst>
                                            <p:cond delay="499"/>
                                          </p:stCondLst>
                                        </p:cTn>
                                        <p:tgtEl>
                                          <p:spTgt spid="3">
                                            <p:txEl>
                                              <p:pRg st="2" end="2"/>
                                            </p:txEl>
                                          </p:spTgt>
                                        </p:tgtEl>
                                        <p:attrNameLst>
                                          <p:attrName>style.visibility</p:attrName>
                                        </p:attrNameLst>
                                      </p:cBhvr>
                                      <p:to>
                                        <p:strVal val="hidden"/>
                                      </p:to>
                                    </p:set>
                                  </p:childTnLst>
                                </p:cTn>
                              </p:par>
                            </p:childTnLst>
                          </p:cTn>
                        </p:par>
                        <p:par>
                          <p:cTn id="48" fill="hold">
                            <p:stCondLst>
                              <p:cond delay="1500"/>
                            </p:stCondLst>
                            <p:childTnLst>
                              <p:par>
                                <p:cTn id="49" presetID="2" presetClass="exit" presetSubtype="4" fill="hold" grpId="1" nodeType="afterEffect">
                                  <p:stCondLst>
                                    <p:cond delay="0"/>
                                  </p:stCondLst>
                                  <p:childTnLst>
                                    <p:anim calcmode="lin" valueType="num">
                                      <p:cBhvr additive="base">
                                        <p:cTn id="50"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1" dur="500"/>
                                        <p:tgtEl>
                                          <p:spTgt spid="3">
                                            <p:txEl>
                                              <p:pRg st="3" end="3"/>
                                            </p:txEl>
                                          </p:spTgt>
                                        </p:tgtEl>
                                        <p:attrNameLst>
                                          <p:attrName>ppt_y</p:attrName>
                                        </p:attrNameLst>
                                      </p:cBhvr>
                                      <p:tavLst>
                                        <p:tav tm="0">
                                          <p:val>
                                            <p:strVal val="ppt_y"/>
                                          </p:val>
                                        </p:tav>
                                        <p:tav tm="100000">
                                          <p:val>
                                            <p:strVal val="1+ppt_h/2"/>
                                          </p:val>
                                        </p:tav>
                                      </p:tavLst>
                                    </p:anim>
                                    <p:set>
                                      <p:cBhvr>
                                        <p:cTn id="52" dur="1" fill="hold">
                                          <p:stCondLst>
                                            <p:cond delay="499"/>
                                          </p:stCondLst>
                                        </p:cTn>
                                        <p:tgtEl>
                                          <p:spTgt spid="3">
                                            <p:txEl>
                                              <p:pRg st="3" end="3"/>
                                            </p:txEl>
                                          </p:spTgt>
                                        </p:tgtEl>
                                        <p:attrNameLst>
                                          <p:attrName>style.visibility</p:attrName>
                                        </p:attrNameLst>
                                      </p:cBhvr>
                                      <p:to>
                                        <p:strVal val="hidden"/>
                                      </p:to>
                                    </p:set>
                                  </p:childTnLst>
                                </p:cTn>
                              </p:par>
                            </p:childTnLst>
                          </p:cTn>
                        </p:par>
                        <p:par>
                          <p:cTn id="53" fill="hold">
                            <p:stCondLst>
                              <p:cond delay="2000"/>
                            </p:stCondLst>
                            <p:childTnLst>
                              <p:par>
                                <p:cTn id="54" presetID="2" presetClass="entr" presetSubtype="4"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ppt_x"/>
                                          </p:val>
                                        </p:tav>
                                        <p:tav tm="100000">
                                          <p:val>
                                            <p:strVal val="#ppt_x"/>
                                          </p:val>
                                        </p:tav>
                                      </p:tavLst>
                                    </p:anim>
                                    <p:anim calcmode="lin" valueType="num">
                                      <p:cBhvr additive="base">
                                        <p:cTn id="57" dur="500" fill="hold"/>
                                        <p:tgtEl>
                                          <p:spTgt spid="4"/>
                                        </p:tgtEl>
                                        <p:attrNameLst>
                                          <p:attrName>ppt_y</p:attrName>
                                        </p:attrNameLst>
                                      </p:cBhvr>
                                      <p:tavLst>
                                        <p:tav tm="0">
                                          <p:val>
                                            <p:strVal val="1+#ppt_h/2"/>
                                          </p:val>
                                        </p:tav>
                                        <p:tav tm="100000">
                                          <p:val>
                                            <p:strVal val="#ppt_y"/>
                                          </p:val>
                                        </p:tav>
                                      </p:tavLst>
                                    </p:anim>
                                  </p:childTnLst>
                                </p:cTn>
                              </p:par>
                            </p:childTnLst>
                          </p:cTn>
                        </p:par>
                        <p:par>
                          <p:cTn id="58" fill="hold">
                            <p:stCondLst>
                              <p:cond delay="2500"/>
                            </p:stCondLst>
                            <p:childTnLst>
                              <p:par>
                                <p:cTn id="59" presetID="2" presetClass="entr" presetSubtype="4"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nodeType="clickEffect">
                                  <p:stCondLst>
                                    <p:cond delay="0"/>
                                  </p:stCondLst>
                                  <p:childTnLst>
                                    <p:anim calcmode="lin" valueType="num">
                                      <p:cBhvr additive="base">
                                        <p:cTn id="66" dur="500"/>
                                        <p:tgtEl>
                                          <p:spTgt spid="4"/>
                                        </p:tgtEl>
                                        <p:attrNameLst>
                                          <p:attrName>ppt_x</p:attrName>
                                        </p:attrNameLst>
                                      </p:cBhvr>
                                      <p:tavLst>
                                        <p:tav tm="0">
                                          <p:val>
                                            <p:strVal val="ppt_x"/>
                                          </p:val>
                                        </p:tav>
                                        <p:tav tm="100000">
                                          <p:val>
                                            <p:strVal val="ppt_x"/>
                                          </p:val>
                                        </p:tav>
                                      </p:tavLst>
                                    </p:anim>
                                    <p:anim calcmode="lin" valueType="num">
                                      <p:cBhvr additive="base">
                                        <p:cTn id="67" dur="500"/>
                                        <p:tgtEl>
                                          <p:spTgt spid="4"/>
                                        </p:tgtEl>
                                        <p:attrNameLst>
                                          <p:attrName>ppt_y</p:attrName>
                                        </p:attrNameLst>
                                      </p:cBhvr>
                                      <p:tavLst>
                                        <p:tav tm="0">
                                          <p:val>
                                            <p:strVal val="ppt_y"/>
                                          </p:val>
                                        </p:tav>
                                        <p:tav tm="100000">
                                          <p:val>
                                            <p:strVal val="1+ppt_h/2"/>
                                          </p:val>
                                        </p:tav>
                                      </p:tavLst>
                                    </p:anim>
                                    <p:set>
                                      <p:cBhvr>
                                        <p:cTn id="68" dur="1" fill="hold">
                                          <p:stCondLst>
                                            <p:cond delay="499"/>
                                          </p:stCondLst>
                                        </p:cTn>
                                        <p:tgtEl>
                                          <p:spTgt spid="4"/>
                                        </p:tgtEl>
                                        <p:attrNameLst>
                                          <p:attrName>style.visibility</p:attrName>
                                        </p:attrNameLst>
                                      </p:cBhvr>
                                      <p:to>
                                        <p:strVal val="hidden"/>
                                      </p:to>
                                    </p:set>
                                  </p:childTnLst>
                                </p:cTn>
                              </p:par>
                            </p:childTnLst>
                          </p:cTn>
                        </p:par>
                        <p:par>
                          <p:cTn id="69" fill="hold">
                            <p:stCondLst>
                              <p:cond delay="500"/>
                            </p:stCondLst>
                            <p:childTnLst>
                              <p:par>
                                <p:cTn id="70" presetID="2" presetClass="exit" presetSubtype="4" fill="hold" grpId="1" nodeType="afterEffect">
                                  <p:stCondLst>
                                    <p:cond delay="0"/>
                                  </p:stCondLst>
                                  <p:childTnLst>
                                    <p:anim calcmode="lin" valueType="num">
                                      <p:cBhvr additive="base">
                                        <p:cTn id="71" dur="500"/>
                                        <p:tgtEl>
                                          <p:spTgt spid="5"/>
                                        </p:tgtEl>
                                        <p:attrNameLst>
                                          <p:attrName>ppt_x</p:attrName>
                                        </p:attrNameLst>
                                      </p:cBhvr>
                                      <p:tavLst>
                                        <p:tav tm="0">
                                          <p:val>
                                            <p:strVal val="ppt_x"/>
                                          </p:val>
                                        </p:tav>
                                        <p:tav tm="100000">
                                          <p:val>
                                            <p:strVal val="ppt_x"/>
                                          </p:val>
                                        </p:tav>
                                      </p:tavLst>
                                    </p:anim>
                                    <p:anim calcmode="lin" valueType="num">
                                      <p:cBhvr additive="base">
                                        <p:cTn id="72" dur="500"/>
                                        <p:tgtEl>
                                          <p:spTgt spid="5"/>
                                        </p:tgtEl>
                                        <p:attrNameLst>
                                          <p:attrName>ppt_y</p:attrName>
                                        </p:attrNameLst>
                                      </p:cBhvr>
                                      <p:tavLst>
                                        <p:tav tm="0">
                                          <p:val>
                                            <p:strVal val="ppt_y"/>
                                          </p:val>
                                        </p:tav>
                                        <p:tav tm="100000">
                                          <p:val>
                                            <p:strVal val="1+ppt_h/2"/>
                                          </p:val>
                                        </p:tav>
                                      </p:tavLst>
                                    </p:anim>
                                    <p:set>
                                      <p:cBhvr>
                                        <p:cTn id="73" dur="1" fill="hold">
                                          <p:stCondLst>
                                            <p:cond delay="499"/>
                                          </p:stCondLst>
                                        </p:cTn>
                                        <p:tgtEl>
                                          <p:spTgt spid="5"/>
                                        </p:tgtEl>
                                        <p:attrNameLst>
                                          <p:attrName>style.visibility</p:attrName>
                                        </p:attrNameLst>
                                      </p:cBhvr>
                                      <p:to>
                                        <p:strVal val="hidden"/>
                                      </p:to>
                                    </p:set>
                                  </p:childTnLst>
                                </p:cTn>
                              </p:par>
                            </p:childTnLst>
                          </p:cTn>
                        </p:par>
                        <p:par>
                          <p:cTn id="74" fill="hold">
                            <p:stCondLst>
                              <p:cond delay="1000"/>
                            </p:stCondLst>
                            <p:childTnLst>
                              <p:par>
                                <p:cTn id="75" presetID="2" presetClass="entr" presetSubtype="4" fill="hold" nodeType="after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additive="base">
                                        <p:cTn id="77" dur="500" fill="hold"/>
                                        <p:tgtEl>
                                          <p:spTgt spid="6"/>
                                        </p:tgtEl>
                                        <p:attrNameLst>
                                          <p:attrName>ppt_x</p:attrName>
                                        </p:attrNameLst>
                                      </p:cBhvr>
                                      <p:tavLst>
                                        <p:tav tm="0">
                                          <p:val>
                                            <p:strVal val="#ppt_x"/>
                                          </p:val>
                                        </p:tav>
                                        <p:tav tm="100000">
                                          <p:val>
                                            <p:strVal val="#ppt_x"/>
                                          </p:val>
                                        </p:tav>
                                      </p:tavLst>
                                    </p:anim>
                                    <p:anim calcmode="lin" valueType="num">
                                      <p:cBhvr additive="base">
                                        <p:cTn id="78" dur="500" fill="hold"/>
                                        <p:tgtEl>
                                          <p:spTgt spid="6"/>
                                        </p:tgtEl>
                                        <p:attrNameLst>
                                          <p:attrName>ppt_y</p:attrName>
                                        </p:attrNameLst>
                                      </p:cBhvr>
                                      <p:tavLst>
                                        <p:tav tm="0">
                                          <p:val>
                                            <p:strVal val="1+#ppt_h/2"/>
                                          </p:val>
                                        </p:tav>
                                        <p:tav tm="100000">
                                          <p:val>
                                            <p:strVal val="#ppt_y"/>
                                          </p:val>
                                        </p:tav>
                                      </p:tavLst>
                                    </p:anim>
                                  </p:childTnLst>
                                </p:cTn>
                              </p:par>
                            </p:childTnLst>
                          </p:cTn>
                        </p:par>
                        <p:par>
                          <p:cTn id="79" fill="hold">
                            <p:stCondLst>
                              <p:cond delay="1500"/>
                            </p:stCondLst>
                            <p:childTnLst>
                              <p:par>
                                <p:cTn id="80" presetID="2" presetClass="entr" presetSubtype="4" fill="hold" grpId="0" nodeType="after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additive="base">
                                        <p:cTn id="82" dur="500" fill="hold"/>
                                        <p:tgtEl>
                                          <p:spTgt spid="7"/>
                                        </p:tgtEl>
                                        <p:attrNameLst>
                                          <p:attrName>ppt_x</p:attrName>
                                        </p:attrNameLst>
                                      </p:cBhvr>
                                      <p:tavLst>
                                        <p:tav tm="0">
                                          <p:val>
                                            <p:strVal val="#ppt_x"/>
                                          </p:val>
                                        </p:tav>
                                        <p:tav tm="100000">
                                          <p:val>
                                            <p:strVal val="#ppt_x"/>
                                          </p:val>
                                        </p:tav>
                                      </p:tavLst>
                                    </p:anim>
                                    <p:anim calcmode="lin" valueType="num">
                                      <p:cBhvr additive="base">
                                        <p:cTn id="8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uiExpand="1" build="p"/>
      <p:bldP spid="5" grpId="0"/>
      <p:bldP spid="5" grpId="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NÔNG NGHIỆP VIỆT NAM 10 NĂM TRỞ LẠI ĐÂY</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Tại Đà Lạt hệ thống nhà lưới trồng rau với ánh sáng đèn LED đang được áp dụng, bước đầu đem lại hiệu quả cao</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Mô hình khép kín vườn ao chuồng đã được áp dụng từ nhiều năm nay và có bước tiến triển </a:t>
            </a:r>
            <a:r>
              <a:rPr lang="vi-VN" dirty="0" smtClean="0">
                <a:latin typeface="Times New Roman" panose="02020603050405020304" pitchFamily="18" charset="0"/>
                <a:cs typeface="Times New Roman" panose="02020603050405020304" pitchFamily="18" charset="0"/>
              </a:rPr>
              <a:t>tốt</a:t>
            </a:r>
            <a:r>
              <a:rPr lang="en-US" dirty="0" smtClean="0">
                <a:latin typeface="Times New Roman" panose="02020603050405020304" pitchFamily="18" charset="0"/>
                <a:cs typeface="Times New Roman" panose="02020603050405020304" pitchFamily="18" charset="0"/>
              </a:rPr>
              <a:t>.</a:t>
            </a:r>
          </a:p>
          <a:p>
            <a:r>
              <a:rPr lang="vi-VN" dirty="0">
                <a:latin typeface="Times New Roman" panose="02020603050405020304" pitchFamily="18" charset="0"/>
                <a:cs typeface="Times New Roman" panose="02020603050405020304" pitchFamily="18" charset="0"/>
              </a:rPr>
              <a:t>Đối với cây lúa, ở nhiều địa phương đã đưa máy móc vào sản xuất cũng như thu hoạch nhằm tối đa năng suất.</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268" y="2160589"/>
            <a:ext cx="4876800" cy="2743200"/>
          </a:xfrm>
          <a:prstGeom prst="rect">
            <a:avLst/>
          </a:prstGeom>
        </p:spPr>
      </p:pic>
      <p:sp>
        <p:nvSpPr>
          <p:cNvPr id="5" name="TextBox 4"/>
          <p:cNvSpPr txBox="1"/>
          <p:nvPr/>
        </p:nvSpPr>
        <p:spPr>
          <a:xfrm>
            <a:off x="3456662" y="5103243"/>
            <a:ext cx="3038011"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Nhà</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màng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trồng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rau</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thuỷ</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canh</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974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grpId="1" nodeType="clickEffect">
                                  <p:stCondLst>
                                    <p:cond delay="0"/>
                                  </p:stCondLst>
                                  <p:childTnLst>
                                    <p:anim calcmode="lin" valueType="num">
                                      <p:cBhvr additive="base">
                                        <p:cTn id="29"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0" dur="500"/>
                                        <p:tgtEl>
                                          <p:spTgt spid="3">
                                            <p:txEl>
                                              <p:pRg st="0" end="0"/>
                                            </p:txEl>
                                          </p:spTgt>
                                        </p:tgtEl>
                                        <p:attrNameLst>
                                          <p:attrName>ppt_y</p:attrName>
                                        </p:attrNameLst>
                                      </p:cBhvr>
                                      <p:tavLst>
                                        <p:tav tm="0">
                                          <p:val>
                                            <p:strVal val="ppt_y"/>
                                          </p:val>
                                        </p:tav>
                                        <p:tav tm="100000">
                                          <p:val>
                                            <p:strVal val="1+ppt_h/2"/>
                                          </p:val>
                                        </p:tav>
                                      </p:tavLst>
                                    </p:anim>
                                    <p:set>
                                      <p:cBhvr>
                                        <p:cTn id="31" dur="1" fill="hold">
                                          <p:stCondLst>
                                            <p:cond delay="499"/>
                                          </p:stCondLst>
                                        </p:cTn>
                                        <p:tgtEl>
                                          <p:spTgt spid="3">
                                            <p:txEl>
                                              <p:pRg st="0" end="0"/>
                                            </p:txEl>
                                          </p:spTgt>
                                        </p:tgtEl>
                                        <p:attrNameLst>
                                          <p:attrName>style.visibility</p:attrName>
                                        </p:attrNameLst>
                                      </p:cBhvr>
                                      <p:to>
                                        <p:strVal val="hidden"/>
                                      </p:to>
                                    </p:set>
                                  </p:childTnLst>
                                </p:cTn>
                              </p:par>
                            </p:childTnLst>
                          </p:cTn>
                        </p:par>
                        <p:par>
                          <p:cTn id="32" fill="hold">
                            <p:stCondLst>
                              <p:cond delay="500"/>
                            </p:stCondLst>
                            <p:childTnLst>
                              <p:par>
                                <p:cTn id="33" presetID="2" presetClass="exit" presetSubtype="4" fill="hold" grpId="1" nodeType="afterEffect">
                                  <p:stCondLst>
                                    <p:cond delay="0"/>
                                  </p:stCondLst>
                                  <p:childTnLst>
                                    <p:anim calcmode="lin" valueType="num">
                                      <p:cBhvr additive="base">
                                        <p:cTn id="34"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5" dur="500"/>
                                        <p:tgtEl>
                                          <p:spTgt spid="3">
                                            <p:txEl>
                                              <p:pRg st="1" end="1"/>
                                            </p:txEl>
                                          </p:spTgt>
                                        </p:tgtEl>
                                        <p:attrNameLst>
                                          <p:attrName>ppt_y</p:attrName>
                                        </p:attrNameLst>
                                      </p:cBhvr>
                                      <p:tavLst>
                                        <p:tav tm="0">
                                          <p:val>
                                            <p:strVal val="ppt_y"/>
                                          </p:val>
                                        </p:tav>
                                        <p:tav tm="100000">
                                          <p:val>
                                            <p:strVal val="1+ppt_h/2"/>
                                          </p:val>
                                        </p:tav>
                                      </p:tavLst>
                                    </p:anim>
                                    <p:set>
                                      <p:cBhvr>
                                        <p:cTn id="36" dur="1" fill="hold">
                                          <p:stCondLst>
                                            <p:cond delay="499"/>
                                          </p:stCondLst>
                                        </p:cTn>
                                        <p:tgtEl>
                                          <p:spTgt spid="3">
                                            <p:txEl>
                                              <p:pRg st="1" end="1"/>
                                            </p:txEl>
                                          </p:spTgt>
                                        </p:tgtEl>
                                        <p:attrNameLst>
                                          <p:attrName>style.visibility</p:attrName>
                                        </p:attrNameLst>
                                      </p:cBhvr>
                                      <p:to>
                                        <p:strVal val="hidden"/>
                                      </p:to>
                                    </p:set>
                                  </p:childTnLst>
                                </p:cTn>
                              </p:par>
                            </p:childTnLst>
                          </p:cTn>
                        </p:par>
                        <p:par>
                          <p:cTn id="37" fill="hold">
                            <p:stCondLst>
                              <p:cond delay="1000"/>
                            </p:stCondLst>
                            <p:childTnLst>
                              <p:par>
                                <p:cTn id="38" presetID="2" presetClass="exit" presetSubtype="4" fill="hold" grpId="1" nodeType="afterEffect">
                                  <p:stCondLst>
                                    <p:cond delay="0"/>
                                  </p:stCondLst>
                                  <p:childTnLst>
                                    <p:anim calcmode="lin" valueType="num">
                                      <p:cBhvr additive="base">
                                        <p:cTn id="39"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0" dur="500"/>
                                        <p:tgtEl>
                                          <p:spTgt spid="3">
                                            <p:txEl>
                                              <p:pRg st="2" end="2"/>
                                            </p:txEl>
                                          </p:spTgt>
                                        </p:tgtEl>
                                        <p:attrNameLst>
                                          <p:attrName>ppt_y</p:attrName>
                                        </p:attrNameLst>
                                      </p:cBhvr>
                                      <p:tavLst>
                                        <p:tav tm="0">
                                          <p:val>
                                            <p:strVal val="ppt_y"/>
                                          </p:val>
                                        </p:tav>
                                        <p:tav tm="100000">
                                          <p:val>
                                            <p:strVal val="1+ppt_h/2"/>
                                          </p:val>
                                        </p:tav>
                                      </p:tavLst>
                                    </p:anim>
                                    <p:set>
                                      <p:cBhvr>
                                        <p:cTn id="41" dur="1" fill="hold">
                                          <p:stCondLst>
                                            <p:cond delay="499"/>
                                          </p:stCondLst>
                                        </p:cTn>
                                        <p:tgtEl>
                                          <p:spTgt spid="3">
                                            <p:txEl>
                                              <p:pRg st="2" end="2"/>
                                            </p:txEl>
                                          </p:spTgt>
                                        </p:tgtEl>
                                        <p:attrNameLst>
                                          <p:attrName>style.visibility</p:attrName>
                                        </p:attrNameLst>
                                      </p:cBhvr>
                                      <p:to>
                                        <p:strVal val="hidden"/>
                                      </p:to>
                                    </p:set>
                                  </p:childTnLst>
                                </p:cTn>
                              </p:par>
                            </p:childTnLst>
                          </p:cTn>
                        </p:par>
                        <p:par>
                          <p:cTn id="42" fill="hold">
                            <p:stCondLst>
                              <p:cond delay="1500"/>
                            </p:stCondLst>
                            <p:childTnLst>
                              <p:par>
                                <p:cTn id="43" presetID="2" presetClass="entr" presetSubtype="4"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par>
                          <p:cTn id="47" fill="hold">
                            <p:stCondLst>
                              <p:cond delay="2000"/>
                            </p:stCondLst>
                            <p:childTnLst>
                              <p:par>
                                <p:cTn id="48" presetID="2" presetClass="entr" presetSubtype="4"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uiExpand="1"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 NGHỆ LORA</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LoRa là viết tắt của Long Range Radio được nghiên cứu và phát triển bởi Cycleo và sau này được mua lại bởi công ty Semtech năm 2012</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a:t>
            </a:r>
            <a:r>
              <a:rPr lang="vi-VN" dirty="0" smtClean="0">
                <a:latin typeface="Times New Roman" panose="02020603050405020304" pitchFamily="18" charset="0"/>
                <a:cs typeface="Times New Roman" panose="02020603050405020304" pitchFamily="18" charset="0"/>
              </a:rPr>
              <a:t>ó </a:t>
            </a:r>
            <a:r>
              <a:rPr lang="vi-VN" dirty="0">
                <a:latin typeface="Times New Roman" panose="02020603050405020304" pitchFamily="18" charset="0"/>
                <a:cs typeface="Times New Roman" panose="02020603050405020304" pitchFamily="18" charset="0"/>
              </a:rPr>
              <a:t>thể truyền dữ liệu với khoảng cách lên hàng km mà không cần các mạch khuếch đại công suất; từ đó giúp tiết kiệm năng lượng tiêu thụ khi truyền/nhận dữ liệu</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Khả năng chống lại nhiễu cố ý và không cố ý - đặc điểm quan trọng đối với thông tin trong các vùng đông đúc như thành phố</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167" y="2091018"/>
            <a:ext cx="5715000" cy="2857500"/>
          </a:xfrm>
          <a:prstGeom prst="rect">
            <a:avLst/>
          </a:prstGeom>
        </p:spPr>
      </p:pic>
      <p:sp>
        <p:nvSpPr>
          <p:cNvPr id="5" name="TextBox 4"/>
          <p:cNvSpPr txBox="1"/>
          <p:nvPr/>
        </p:nvSpPr>
        <p:spPr>
          <a:xfrm>
            <a:off x="2869962" y="4948518"/>
            <a:ext cx="4211409"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Tầm</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xa</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của</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LoRa</a:t>
            </a:r>
            <a:r>
              <a:rPr lang="en-US" i="1" dirty="0" smtClean="0">
                <a:latin typeface="Times New Roman" panose="02020603050405020304" pitchFamily="18" charset="0"/>
                <a:cs typeface="Times New Roman" panose="02020603050405020304" pitchFamily="18" charset="0"/>
              </a:rPr>
              <a:t> so </a:t>
            </a:r>
            <a:r>
              <a:rPr lang="en-US" i="1" dirty="0" err="1" smtClean="0">
                <a:latin typeface="Times New Roman" panose="02020603050405020304" pitchFamily="18" charset="0"/>
                <a:cs typeface="Times New Roman" panose="02020603050405020304" pitchFamily="18" charset="0"/>
              </a:rPr>
              <a:t>với</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các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loại</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sóng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khác</a:t>
            </a:r>
            <a:endParaRPr lang="en-US" i="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677334"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err="1">
                <a:latin typeface="Times New Roman" panose="02020603050405020304" pitchFamily="18" charset="0"/>
                <a:cs typeface="Times New Roman" panose="02020603050405020304" pitchFamily="18" charset="0"/>
              </a:rPr>
              <a:t>Băng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430MHz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915MHz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smtClean="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430MHz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châu</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Á</a:t>
            </a:r>
          </a:p>
          <a:p>
            <a:pPr lvl="1"/>
            <a:r>
              <a:rPr lang="en-US" dirty="0">
                <a:latin typeface="Times New Roman" panose="02020603050405020304" pitchFamily="18" charset="0"/>
                <a:cs typeface="Times New Roman" panose="02020603050405020304" pitchFamily="18" charset="0"/>
              </a:rPr>
              <a:t>780MHz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433MHz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866MHz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châu</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Âu</a:t>
            </a:r>
            <a:endParaRPr lang="en-US" dirty="0" smtClean="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915MHz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USA</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690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grpId="1" nodeType="clickEffect">
                                  <p:stCondLst>
                                    <p:cond delay="0"/>
                                  </p:stCondLst>
                                  <p:childTnLst>
                                    <p:anim calcmode="lin" valueType="num">
                                      <p:cBhvr additive="base">
                                        <p:cTn id="29"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0" dur="500"/>
                                        <p:tgtEl>
                                          <p:spTgt spid="3">
                                            <p:txEl>
                                              <p:pRg st="0" end="0"/>
                                            </p:txEl>
                                          </p:spTgt>
                                        </p:tgtEl>
                                        <p:attrNameLst>
                                          <p:attrName>ppt_y</p:attrName>
                                        </p:attrNameLst>
                                      </p:cBhvr>
                                      <p:tavLst>
                                        <p:tav tm="0">
                                          <p:val>
                                            <p:strVal val="ppt_y"/>
                                          </p:val>
                                        </p:tav>
                                        <p:tav tm="100000">
                                          <p:val>
                                            <p:strVal val="1+ppt_h/2"/>
                                          </p:val>
                                        </p:tav>
                                      </p:tavLst>
                                    </p:anim>
                                    <p:set>
                                      <p:cBhvr>
                                        <p:cTn id="31" dur="1" fill="hold">
                                          <p:stCondLst>
                                            <p:cond delay="499"/>
                                          </p:stCondLst>
                                        </p:cTn>
                                        <p:tgtEl>
                                          <p:spTgt spid="3">
                                            <p:txEl>
                                              <p:pRg st="0" end="0"/>
                                            </p:txEl>
                                          </p:spTgt>
                                        </p:tgtEl>
                                        <p:attrNameLst>
                                          <p:attrName>style.visibility</p:attrName>
                                        </p:attrNameLst>
                                      </p:cBhvr>
                                      <p:to>
                                        <p:strVal val="hidden"/>
                                      </p:to>
                                    </p:set>
                                  </p:childTnLst>
                                </p:cTn>
                              </p:par>
                            </p:childTnLst>
                          </p:cTn>
                        </p:par>
                        <p:par>
                          <p:cTn id="32" fill="hold">
                            <p:stCondLst>
                              <p:cond delay="500"/>
                            </p:stCondLst>
                            <p:childTnLst>
                              <p:par>
                                <p:cTn id="33" presetID="2" presetClass="exit" presetSubtype="4" fill="hold" grpId="1" nodeType="afterEffect">
                                  <p:stCondLst>
                                    <p:cond delay="0"/>
                                  </p:stCondLst>
                                  <p:childTnLst>
                                    <p:anim calcmode="lin" valueType="num">
                                      <p:cBhvr additive="base">
                                        <p:cTn id="34"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5" dur="500"/>
                                        <p:tgtEl>
                                          <p:spTgt spid="3">
                                            <p:txEl>
                                              <p:pRg st="1" end="1"/>
                                            </p:txEl>
                                          </p:spTgt>
                                        </p:tgtEl>
                                        <p:attrNameLst>
                                          <p:attrName>ppt_y</p:attrName>
                                        </p:attrNameLst>
                                      </p:cBhvr>
                                      <p:tavLst>
                                        <p:tav tm="0">
                                          <p:val>
                                            <p:strVal val="ppt_y"/>
                                          </p:val>
                                        </p:tav>
                                        <p:tav tm="100000">
                                          <p:val>
                                            <p:strVal val="1+ppt_h/2"/>
                                          </p:val>
                                        </p:tav>
                                      </p:tavLst>
                                    </p:anim>
                                    <p:set>
                                      <p:cBhvr>
                                        <p:cTn id="36" dur="1" fill="hold">
                                          <p:stCondLst>
                                            <p:cond delay="499"/>
                                          </p:stCondLst>
                                        </p:cTn>
                                        <p:tgtEl>
                                          <p:spTgt spid="3">
                                            <p:txEl>
                                              <p:pRg st="1" end="1"/>
                                            </p:txEl>
                                          </p:spTgt>
                                        </p:tgtEl>
                                        <p:attrNameLst>
                                          <p:attrName>style.visibility</p:attrName>
                                        </p:attrNameLst>
                                      </p:cBhvr>
                                      <p:to>
                                        <p:strVal val="hidden"/>
                                      </p:to>
                                    </p:set>
                                  </p:childTnLst>
                                </p:cTn>
                              </p:par>
                            </p:childTnLst>
                          </p:cTn>
                        </p:par>
                        <p:par>
                          <p:cTn id="37" fill="hold">
                            <p:stCondLst>
                              <p:cond delay="1000"/>
                            </p:stCondLst>
                            <p:childTnLst>
                              <p:par>
                                <p:cTn id="38" presetID="2" presetClass="exit" presetSubtype="4" fill="hold" grpId="1" nodeType="afterEffect">
                                  <p:stCondLst>
                                    <p:cond delay="0"/>
                                  </p:stCondLst>
                                  <p:childTnLst>
                                    <p:anim calcmode="lin" valueType="num">
                                      <p:cBhvr additive="base">
                                        <p:cTn id="39"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0" dur="500"/>
                                        <p:tgtEl>
                                          <p:spTgt spid="3">
                                            <p:txEl>
                                              <p:pRg st="2" end="2"/>
                                            </p:txEl>
                                          </p:spTgt>
                                        </p:tgtEl>
                                        <p:attrNameLst>
                                          <p:attrName>ppt_y</p:attrName>
                                        </p:attrNameLst>
                                      </p:cBhvr>
                                      <p:tavLst>
                                        <p:tav tm="0">
                                          <p:val>
                                            <p:strVal val="ppt_y"/>
                                          </p:val>
                                        </p:tav>
                                        <p:tav tm="100000">
                                          <p:val>
                                            <p:strVal val="1+ppt_h/2"/>
                                          </p:val>
                                        </p:tav>
                                      </p:tavLst>
                                    </p:anim>
                                    <p:set>
                                      <p:cBhvr>
                                        <p:cTn id="41" dur="1" fill="hold">
                                          <p:stCondLst>
                                            <p:cond delay="499"/>
                                          </p:stCondLst>
                                        </p:cTn>
                                        <p:tgtEl>
                                          <p:spTgt spid="3">
                                            <p:txEl>
                                              <p:pRg st="2" end="2"/>
                                            </p:txEl>
                                          </p:spTgt>
                                        </p:tgtEl>
                                        <p:attrNameLst>
                                          <p:attrName>style.visibility</p:attrName>
                                        </p:attrNameLst>
                                      </p:cBhvr>
                                      <p:to>
                                        <p:strVal val="hidden"/>
                                      </p:to>
                                    </p:set>
                                  </p:childTnLst>
                                </p:cTn>
                              </p:par>
                            </p:childTnLst>
                          </p:cTn>
                        </p:par>
                        <p:par>
                          <p:cTn id="42" fill="hold">
                            <p:stCondLst>
                              <p:cond delay="1500"/>
                            </p:stCondLst>
                            <p:childTnLst>
                              <p:par>
                                <p:cTn id="43" presetID="2" presetClass="entr" presetSubtype="4"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par>
                          <p:cTn id="47" fill="hold">
                            <p:stCondLst>
                              <p:cond delay="2000"/>
                            </p:stCondLst>
                            <p:childTnLst>
                              <p:par>
                                <p:cTn id="48" presetID="2" presetClass="entr" presetSubtype="4"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xit" presetSubtype="4" fill="hold" nodeType="clickEffect">
                                  <p:stCondLst>
                                    <p:cond delay="0"/>
                                  </p:stCondLst>
                                  <p:childTnLst>
                                    <p:anim calcmode="lin" valueType="num">
                                      <p:cBhvr additive="base">
                                        <p:cTn id="55" dur="500"/>
                                        <p:tgtEl>
                                          <p:spTgt spid="4"/>
                                        </p:tgtEl>
                                        <p:attrNameLst>
                                          <p:attrName>ppt_x</p:attrName>
                                        </p:attrNameLst>
                                      </p:cBhvr>
                                      <p:tavLst>
                                        <p:tav tm="0">
                                          <p:val>
                                            <p:strVal val="ppt_x"/>
                                          </p:val>
                                        </p:tav>
                                        <p:tav tm="100000">
                                          <p:val>
                                            <p:strVal val="ppt_x"/>
                                          </p:val>
                                        </p:tav>
                                      </p:tavLst>
                                    </p:anim>
                                    <p:anim calcmode="lin" valueType="num">
                                      <p:cBhvr additive="base">
                                        <p:cTn id="56" dur="500"/>
                                        <p:tgtEl>
                                          <p:spTgt spid="4"/>
                                        </p:tgtEl>
                                        <p:attrNameLst>
                                          <p:attrName>ppt_y</p:attrName>
                                        </p:attrNameLst>
                                      </p:cBhvr>
                                      <p:tavLst>
                                        <p:tav tm="0">
                                          <p:val>
                                            <p:strVal val="ppt_y"/>
                                          </p:val>
                                        </p:tav>
                                        <p:tav tm="100000">
                                          <p:val>
                                            <p:strVal val="1+ppt_h/2"/>
                                          </p:val>
                                        </p:tav>
                                      </p:tavLst>
                                    </p:anim>
                                    <p:set>
                                      <p:cBhvr>
                                        <p:cTn id="57" dur="1" fill="hold">
                                          <p:stCondLst>
                                            <p:cond delay="499"/>
                                          </p:stCondLst>
                                        </p:cTn>
                                        <p:tgtEl>
                                          <p:spTgt spid="4"/>
                                        </p:tgtEl>
                                        <p:attrNameLst>
                                          <p:attrName>style.visibility</p:attrName>
                                        </p:attrNameLst>
                                      </p:cBhvr>
                                      <p:to>
                                        <p:strVal val="hidden"/>
                                      </p:to>
                                    </p:set>
                                  </p:childTnLst>
                                </p:cTn>
                              </p:par>
                            </p:childTnLst>
                          </p:cTn>
                        </p:par>
                        <p:par>
                          <p:cTn id="58" fill="hold">
                            <p:stCondLst>
                              <p:cond delay="500"/>
                            </p:stCondLst>
                            <p:childTnLst>
                              <p:par>
                                <p:cTn id="59" presetID="2" presetClass="exit" presetSubtype="4" fill="hold" grpId="1" nodeType="afterEffect">
                                  <p:stCondLst>
                                    <p:cond delay="0"/>
                                  </p:stCondLst>
                                  <p:childTnLst>
                                    <p:anim calcmode="lin" valueType="num">
                                      <p:cBhvr additive="base">
                                        <p:cTn id="60" dur="500"/>
                                        <p:tgtEl>
                                          <p:spTgt spid="5"/>
                                        </p:tgtEl>
                                        <p:attrNameLst>
                                          <p:attrName>ppt_x</p:attrName>
                                        </p:attrNameLst>
                                      </p:cBhvr>
                                      <p:tavLst>
                                        <p:tav tm="0">
                                          <p:val>
                                            <p:strVal val="ppt_x"/>
                                          </p:val>
                                        </p:tav>
                                        <p:tav tm="100000">
                                          <p:val>
                                            <p:strVal val="ppt_x"/>
                                          </p:val>
                                        </p:tav>
                                      </p:tavLst>
                                    </p:anim>
                                    <p:anim calcmode="lin" valueType="num">
                                      <p:cBhvr additive="base">
                                        <p:cTn id="61" dur="500"/>
                                        <p:tgtEl>
                                          <p:spTgt spid="5"/>
                                        </p:tgtEl>
                                        <p:attrNameLst>
                                          <p:attrName>ppt_y</p:attrName>
                                        </p:attrNameLst>
                                      </p:cBhvr>
                                      <p:tavLst>
                                        <p:tav tm="0">
                                          <p:val>
                                            <p:strVal val="ppt_y"/>
                                          </p:val>
                                        </p:tav>
                                        <p:tav tm="100000">
                                          <p:val>
                                            <p:strVal val="1+ppt_h/2"/>
                                          </p:val>
                                        </p:tav>
                                      </p:tavLst>
                                    </p:anim>
                                    <p:set>
                                      <p:cBhvr>
                                        <p:cTn id="62" dur="1" fill="hold">
                                          <p:stCondLst>
                                            <p:cond delay="499"/>
                                          </p:stCondLst>
                                        </p:cTn>
                                        <p:tgtEl>
                                          <p:spTgt spid="5"/>
                                        </p:tgtEl>
                                        <p:attrNameLst>
                                          <p:attrName>style.visibility</p:attrName>
                                        </p:attrNameLst>
                                      </p:cBhvr>
                                      <p:to>
                                        <p:strVal val="hidden"/>
                                      </p:to>
                                    </p:set>
                                  </p:childTnLst>
                                </p:cTn>
                              </p:par>
                            </p:childTnLst>
                          </p:cTn>
                        </p:par>
                        <p:par>
                          <p:cTn id="63" fill="hold">
                            <p:stCondLst>
                              <p:cond delay="1000"/>
                            </p:stCondLst>
                            <p:childTnLst>
                              <p:par>
                                <p:cTn id="64" presetID="2" presetClass="entr" presetSubtype="4" fill="hold" grpId="0" nodeType="after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additive="base">
                                        <p:cTn id="66" dur="500" fill="hold"/>
                                        <p:tgtEl>
                                          <p:spTgt spid="6"/>
                                        </p:tgtEl>
                                        <p:attrNameLst>
                                          <p:attrName>ppt_x</p:attrName>
                                        </p:attrNameLst>
                                      </p:cBhvr>
                                      <p:tavLst>
                                        <p:tav tm="0">
                                          <p:val>
                                            <p:strVal val="#ppt_x"/>
                                          </p:val>
                                        </p:tav>
                                        <p:tav tm="100000">
                                          <p:val>
                                            <p:strVal val="#ppt_x"/>
                                          </p:val>
                                        </p:tav>
                                      </p:tavLst>
                                    </p:anim>
                                    <p:anim calcmode="lin" valueType="num">
                                      <p:cBhvr additive="base">
                                        <p:cTn id="6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uiExpand="1" build="p"/>
      <p:bldP spid="5" grpId="0"/>
      <p:bldP spid="5" grpId="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GIAO THỨC MQTT</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MQTT (Message Queuing Telemetry Transport) là giao thức truyền thông điệp (message) theo mô hình publish/subscribe (cung cấp /thuê bao), được sử dụng cho các thiết bị IoT với băng thông thấp, độ tin cậy cao và khả năng được sử dụng trong mạng lưới không ổn định</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MQTT cũng là giao thức được sử dụng trong Facebook Messenger</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lựa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chọn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tưởng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môi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trường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như</a:t>
            </a:r>
            <a:r>
              <a:rPr lang="en-US" dirty="0" smtClean="0">
                <a:latin typeface="Times New Roman" panose="02020603050405020304" pitchFamily="18" charset="0"/>
                <a:cs typeface="Times New Roman" panose="02020603050405020304" pitchFamily="18" charset="0"/>
              </a:rPr>
              <a:t>:</a:t>
            </a:r>
          </a:p>
          <a:p>
            <a:pPr lvl="1"/>
            <a:r>
              <a:rPr lang="vi-VN" dirty="0">
                <a:latin typeface="Times New Roman" panose="02020603050405020304" pitchFamily="18" charset="0"/>
                <a:cs typeface="Times New Roman" panose="02020603050405020304" pitchFamily="18" charset="0"/>
              </a:rPr>
              <a:t>Những nơi mà giá mạng viễn thông đắt đỏ hoặc băng thông thấp hay thiếu tin cậy</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lvl="1"/>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nhớ</a:t>
            </a:r>
            <a:r>
              <a:rPr lang="en-US" dirty="0" smtClean="0">
                <a:latin typeface="Times New Roman" panose="02020603050405020304" pitchFamily="18" charset="0"/>
                <a:cs typeface="Times New Roman" panose="02020603050405020304" pitchFamily="18" charset="0"/>
              </a:rPr>
              <a:t>.</a:t>
            </a:r>
          </a:p>
          <a:p>
            <a:pPr lvl="1"/>
            <a:r>
              <a:rPr lang="vi-VN" dirty="0">
                <a:latin typeface="Times New Roman" panose="02020603050405020304" pitchFamily="18" charset="0"/>
                <a:cs typeface="Times New Roman" panose="02020603050405020304" pitchFamily="18" charset="0"/>
              </a:rPr>
              <a:t>Bởi vì giao thức này sử dụng băng thông thấp trong môi trường có độ trễ cao nên nó là một giao thức lý tưởng cho các ứng dụng M2M (Machine to Machine</a:t>
            </a:r>
            <a:r>
              <a:rPr lang="vi-V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520" y="2160589"/>
            <a:ext cx="5246295" cy="1854623"/>
          </a:xfrm>
          <a:prstGeom prst="rect">
            <a:avLst/>
          </a:prstGeom>
        </p:spPr>
      </p:pic>
      <p:sp>
        <p:nvSpPr>
          <p:cNvPr id="5" name="TextBox 4"/>
          <p:cNvSpPr txBox="1"/>
          <p:nvPr/>
        </p:nvSpPr>
        <p:spPr>
          <a:xfrm>
            <a:off x="3523987" y="4160849"/>
            <a:ext cx="2903359"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Cơ</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chế</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tổng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quan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của</a:t>
            </a:r>
            <a:r>
              <a:rPr lang="en-US" i="1" dirty="0" smtClean="0">
                <a:latin typeface="Times New Roman" panose="02020603050405020304" pitchFamily="18" charset="0"/>
                <a:cs typeface="Times New Roman" panose="02020603050405020304" pitchFamily="18" charset="0"/>
              </a:rPr>
              <a:t> MQTT</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31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grpId="1" nodeType="clickEffect">
                                  <p:stCondLst>
                                    <p:cond delay="0"/>
                                  </p:stCondLst>
                                  <p:childTnLst>
                                    <p:anim calcmode="lin" valueType="num">
                                      <p:cBhvr additive="base">
                                        <p:cTn id="41"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2" dur="500"/>
                                        <p:tgtEl>
                                          <p:spTgt spid="3">
                                            <p:txEl>
                                              <p:pRg st="0" end="0"/>
                                            </p:txEl>
                                          </p:spTgt>
                                        </p:tgtEl>
                                        <p:attrNameLst>
                                          <p:attrName>ppt_y</p:attrName>
                                        </p:attrNameLst>
                                      </p:cBhvr>
                                      <p:tavLst>
                                        <p:tav tm="0">
                                          <p:val>
                                            <p:strVal val="ppt_y"/>
                                          </p:val>
                                        </p:tav>
                                        <p:tav tm="100000">
                                          <p:val>
                                            <p:strVal val="1+ppt_h/2"/>
                                          </p:val>
                                        </p:tav>
                                      </p:tavLst>
                                    </p:anim>
                                    <p:set>
                                      <p:cBhvr>
                                        <p:cTn id="43" dur="1" fill="hold">
                                          <p:stCondLst>
                                            <p:cond delay="499"/>
                                          </p:stCondLst>
                                        </p:cTn>
                                        <p:tgtEl>
                                          <p:spTgt spid="3">
                                            <p:txEl>
                                              <p:pRg st="0" end="0"/>
                                            </p:txEl>
                                          </p:spTgt>
                                        </p:tgtEl>
                                        <p:attrNameLst>
                                          <p:attrName>style.visibility</p:attrName>
                                        </p:attrNameLst>
                                      </p:cBhvr>
                                      <p:to>
                                        <p:strVal val="hidden"/>
                                      </p:to>
                                    </p:set>
                                  </p:childTnLst>
                                </p:cTn>
                              </p:par>
                            </p:childTnLst>
                          </p:cTn>
                        </p:par>
                        <p:par>
                          <p:cTn id="44" fill="hold">
                            <p:stCondLst>
                              <p:cond delay="500"/>
                            </p:stCondLst>
                            <p:childTnLst>
                              <p:par>
                                <p:cTn id="45" presetID="2" presetClass="exit" presetSubtype="4" fill="hold" grpId="1" nodeType="afterEffect">
                                  <p:stCondLst>
                                    <p:cond delay="0"/>
                                  </p:stCondLst>
                                  <p:childTnLst>
                                    <p:anim calcmode="lin" valueType="num">
                                      <p:cBhvr additive="base">
                                        <p:cTn id="46"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7" dur="500"/>
                                        <p:tgtEl>
                                          <p:spTgt spid="3">
                                            <p:txEl>
                                              <p:pRg st="1" end="1"/>
                                            </p:txEl>
                                          </p:spTgt>
                                        </p:tgtEl>
                                        <p:attrNameLst>
                                          <p:attrName>ppt_y</p:attrName>
                                        </p:attrNameLst>
                                      </p:cBhvr>
                                      <p:tavLst>
                                        <p:tav tm="0">
                                          <p:val>
                                            <p:strVal val="ppt_y"/>
                                          </p:val>
                                        </p:tav>
                                        <p:tav tm="100000">
                                          <p:val>
                                            <p:strVal val="1+ppt_h/2"/>
                                          </p:val>
                                        </p:tav>
                                      </p:tavLst>
                                    </p:anim>
                                    <p:set>
                                      <p:cBhvr>
                                        <p:cTn id="48" dur="1" fill="hold">
                                          <p:stCondLst>
                                            <p:cond delay="499"/>
                                          </p:stCondLst>
                                        </p:cTn>
                                        <p:tgtEl>
                                          <p:spTgt spid="3">
                                            <p:txEl>
                                              <p:pRg st="1" end="1"/>
                                            </p:txEl>
                                          </p:spTgt>
                                        </p:tgtEl>
                                        <p:attrNameLst>
                                          <p:attrName>style.visibility</p:attrName>
                                        </p:attrNameLst>
                                      </p:cBhvr>
                                      <p:to>
                                        <p:strVal val="hidden"/>
                                      </p:to>
                                    </p:set>
                                  </p:childTnLst>
                                </p:cTn>
                              </p:par>
                            </p:childTnLst>
                          </p:cTn>
                        </p:par>
                        <p:par>
                          <p:cTn id="49" fill="hold">
                            <p:stCondLst>
                              <p:cond delay="1000"/>
                            </p:stCondLst>
                            <p:childTnLst>
                              <p:par>
                                <p:cTn id="50" presetID="2" presetClass="exit" presetSubtype="4" fill="hold" grpId="1" nodeType="afterEffect">
                                  <p:stCondLst>
                                    <p:cond delay="0"/>
                                  </p:stCondLst>
                                  <p:childTnLst>
                                    <p:anim calcmode="lin" valueType="num">
                                      <p:cBhvr additive="base">
                                        <p:cTn id="51"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2" dur="500"/>
                                        <p:tgtEl>
                                          <p:spTgt spid="3">
                                            <p:txEl>
                                              <p:pRg st="2" end="2"/>
                                            </p:txEl>
                                          </p:spTgt>
                                        </p:tgtEl>
                                        <p:attrNameLst>
                                          <p:attrName>ppt_y</p:attrName>
                                        </p:attrNameLst>
                                      </p:cBhvr>
                                      <p:tavLst>
                                        <p:tav tm="0">
                                          <p:val>
                                            <p:strVal val="ppt_y"/>
                                          </p:val>
                                        </p:tav>
                                        <p:tav tm="100000">
                                          <p:val>
                                            <p:strVal val="1+ppt_h/2"/>
                                          </p:val>
                                        </p:tav>
                                      </p:tavLst>
                                    </p:anim>
                                    <p:set>
                                      <p:cBhvr>
                                        <p:cTn id="53" dur="1" fill="hold">
                                          <p:stCondLst>
                                            <p:cond delay="499"/>
                                          </p:stCondLst>
                                        </p:cTn>
                                        <p:tgtEl>
                                          <p:spTgt spid="3">
                                            <p:txEl>
                                              <p:pRg st="2" end="2"/>
                                            </p:txEl>
                                          </p:spTgt>
                                        </p:tgtEl>
                                        <p:attrNameLst>
                                          <p:attrName>style.visibility</p:attrName>
                                        </p:attrNameLst>
                                      </p:cBhvr>
                                      <p:to>
                                        <p:strVal val="hidden"/>
                                      </p:to>
                                    </p:set>
                                  </p:childTnLst>
                                </p:cTn>
                              </p:par>
                              <p:par>
                                <p:cTn id="54" presetID="2" presetClass="exit" presetSubtype="4" fill="hold" grpId="1" nodeType="withEffect">
                                  <p:stCondLst>
                                    <p:cond delay="0"/>
                                  </p:stCondLst>
                                  <p:childTnLst>
                                    <p:anim calcmode="lin" valueType="num">
                                      <p:cBhvr additive="base">
                                        <p:cTn id="55"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6" dur="500"/>
                                        <p:tgtEl>
                                          <p:spTgt spid="3">
                                            <p:txEl>
                                              <p:pRg st="3" end="3"/>
                                            </p:txEl>
                                          </p:spTgt>
                                        </p:tgtEl>
                                        <p:attrNameLst>
                                          <p:attrName>ppt_y</p:attrName>
                                        </p:attrNameLst>
                                      </p:cBhvr>
                                      <p:tavLst>
                                        <p:tav tm="0">
                                          <p:val>
                                            <p:strVal val="ppt_y"/>
                                          </p:val>
                                        </p:tav>
                                        <p:tav tm="100000">
                                          <p:val>
                                            <p:strVal val="1+ppt_h/2"/>
                                          </p:val>
                                        </p:tav>
                                      </p:tavLst>
                                    </p:anim>
                                    <p:set>
                                      <p:cBhvr>
                                        <p:cTn id="57" dur="1" fill="hold">
                                          <p:stCondLst>
                                            <p:cond delay="499"/>
                                          </p:stCondLst>
                                        </p:cTn>
                                        <p:tgtEl>
                                          <p:spTgt spid="3">
                                            <p:txEl>
                                              <p:pRg st="3" end="3"/>
                                            </p:txEl>
                                          </p:spTgt>
                                        </p:tgtEl>
                                        <p:attrNameLst>
                                          <p:attrName>style.visibility</p:attrName>
                                        </p:attrNameLst>
                                      </p:cBhvr>
                                      <p:to>
                                        <p:strVal val="hidden"/>
                                      </p:to>
                                    </p:set>
                                  </p:childTnLst>
                                </p:cTn>
                              </p:par>
                              <p:par>
                                <p:cTn id="58" presetID="2" presetClass="exit" presetSubtype="4" fill="hold" grpId="1" nodeType="withEffect">
                                  <p:stCondLst>
                                    <p:cond delay="0"/>
                                  </p:stCondLst>
                                  <p:childTnLst>
                                    <p:anim calcmode="lin" valueType="num">
                                      <p:cBhvr additive="base">
                                        <p:cTn id="59"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60" dur="500"/>
                                        <p:tgtEl>
                                          <p:spTgt spid="3">
                                            <p:txEl>
                                              <p:pRg st="4" end="4"/>
                                            </p:txEl>
                                          </p:spTgt>
                                        </p:tgtEl>
                                        <p:attrNameLst>
                                          <p:attrName>ppt_y</p:attrName>
                                        </p:attrNameLst>
                                      </p:cBhvr>
                                      <p:tavLst>
                                        <p:tav tm="0">
                                          <p:val>
                                            <p:strVal val="ppt_y"/>
                                          </p:val>
                                        </p:tav>
                                        <p:tav tm="100000">
                                          <p:val>
                                            <p:strVal val="1+ppt_h/2"/>
                                          </p:val>
                                        </p:tav>
                                      </p:tavLst>
                                    </p:anim>
                                    <p:set>
                                      <p:cBhvr>
                                        <p:cTn id="61" dur="1" fill="hold">
                                          <p:stCondLst>
                                            <p:cond delay="499"/>
                                          </p:stCondLst>
                                        </p:cTn>
                                        <p:tgtEl>
                                          <p:spTgt spid="3">
                                            <p:txEl>
                                              <p:pRg st="4" end="4"/>
                                            </p:txEl>
                                          </p:spTgt>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4" dur="500"/>
                                        <p:tgtEl>
                                          <p:spTgt spid="3">
                                            <p:txEl>
                                              <p:pRg st="5" end="5"/>
                                            </p:txEl>
                                          </p:spTgt>
                                        </p:tgtEl>
                                        <p:attrNameLst>
                                          <p:attrName>ppt_y</p:attrName>
                                        </p:attrNameLst>
                                      </p:cBhvr>
                                      <p:tavLst>
                                        <p:tav tm="0">
                                          <p:val>
                                            <p:strVal val="ppt_y"/>
                                          </p:val>
                                        </p:tav>
                                        <p:tav tm="100000">
                                          <p:val>
                                            <p:strVal val="1+ppt_h/2"/>
                                          </p:val>
                                        </p:tav>
                                      </p:tavLst>
                                    </p:anim>
                                    <p:set>
                                      <p:cBhvr>
                                        <p:cTn id="65" dur="1" fill="hold">
                                          <p:stCondLst>
                                            <p:cond delay="499"/>
                                          </p:stCondLst>
                                        </p:cTn>
                                        <p:tgtEl>
                                          <p:spTgt spid="3">
                                            <p:txEl>
                                              <p:pRg st="5" end="5"/>
                                            </p:txEl>
                                          </p:spTgt>
                                        </p:tgtEl>
                                        <p:attrNameLst>
                                          <p:attrName>style.visibility</p:attrName>
                                        </p:attrNameLst>
                                      </p:cBhvr>
                                      <p:to>
                                        <p:strVal val="hidden"/>
                                      </p:to>
                                    </p:set>
                                  </p:childTnLst>
                                </p:cTn>
                              </p:par>
                            </p:childTnLst>
                          </p:cTn>
                        </p:par>
                        <p:par>
                          <p:cTn id="66" fill="hold">
                            <p:stCondLst>
                              <p:cond delay="1500"/>
                            </p:stCondLst>
                            <p:childTnLst>
                              <p:par>
                                <p:cTn id="67" presetID="2" presetClass="entr" presetSubtype="4" fill="hold" nodeType="after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ppt_x"/>
                                          </p:val>
                                        </p:tav>
                                        <p:tav tm="100000">
                                          <p:val>
                                            <p:strVal val="#ppt_x"/>
                                          </p:val>
                                        </p:tav>
                                      </p:tavLst>
                                    </p:anim>
                                    <p:anim calcmode="lin" valueType="num">
                                      <p:cBhvr additive="base">
                                        <p:cTn id="70" dur="500" fill="hold"/>
                                        <p:tgtEl>
                                          <p:spTgt spid="4"/>
                                        </p:tgtEl>
                                        <p:attrNameLst>
                                          <p:attrName>ppt_y</p:attrName>
                                        </p:attrNameLst>
                                      </p:cBhvr>
                                      <p:tavLst>
                                        <p:tav tm="0">
                                          <p:val>
                                            <p:strVal val="1+#ppt_h/2"/>
                                          </p:val>
                                        </p:tav>
                                        <p:tav tm="100000">
                                          <p:val>
                                            <p:strVal val="#ppt_y"/>
                                          </p:val>
                                        </p:tav>
                                      </p:tavLst>
                                    </p:anim>
                                  </p:childTnLst>
                                </p:cTn>
                              </p:par>
                            </p:childTnLst>
                          </p:cTn>
                        </p:par>
                        <p:par>
                          <p:cTn id="71" fill="hold">
                            <p:stCondLst>
                              <p:cond delay="2000"/>
                            </p:stCondLst>
                            <p:childTnLst>
                              <p:par>
                                <p:cTn id="72" presetID="2" presetClass="entr" presetSubtype="4" fill="hold" grpId="0" nodeType="after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500" fill="hold"/>
                                        <p:tgtEl>
                                          <p:spTgt spid="5"/>
                                        </p:tgtEl>
                                        <p:attrNameLst>
                                          <p:attrName>ppt_x</p:attrName>
                                        </p:attrNameLst>
                                      </p:cBhvr>
                                      <p:tavLst>
                                        <p:tav tm="0">
                                          <p:val>
                                            <p:strVal val="#ppt_x"/>
                                          </p:val>
                                        </p:tav>
                                        <p:tav tm="100000">
                                          <p:val>
                                            <p:strVal val="#ppt_x"/>
                                          </p:val>
                                        </p:tav>
                                      </p:tavLst>
                                    </p:anim>
                                    <p:anim calcmode="lin" valueType="num">
                                      <p:cBhvr additive="base">
                                        <p:cTn id="7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uiExpand="1"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PHẦN CỨNG</a:t>
            </a:r>
            <a:endPar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831850" y="4589463"/>
            <a:ext cx="10515600" cy="2268537"/>
          </a:xfrm>
        </p:spPr>
        <p:txBody>
          <a:bodyPr/>
          <a:lstStyle/>
          <a:p>
            <a:pPr marL="342900" indent="-3429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Arduino Nano</a:t>
            </a:r>
          </a:p>
          <a:p>
            <a:pPr marL="342900" indent="-3429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Raspberry Pi 3 model B+</a:t>
            </a:r>
          </a:p>
          <a:p>
            <a:pPr marL="342900" indent="-34290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RF UART </a:t>
            </a:r>
            <a:r>
              <a:rPr lang="en-US" dirty="0" smtClean="0">
                <a:solidFill>
                  <a:schemeClr val="tx1"/>
                </a:solidFill>
                <a:latin typeface="Times New Roman" panose="02020603050405020304" pitchFamily="18" charset="0"/>
                <a:cs typeface="Times New Roman" panose="02020603050405020304" pitchFamily="18" charset="0"/>
              </a:rPr>
              <a:t>E32-TTL-100</a:t>
            </a:r>
          </a:p>
          <a:p>
            <a:pPr marL="342900" indent="-3429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DHT 22</a:t>
            </a:r>
          </a:p>
          <a:p>
            <a:pPr marL="342900" indent="-3429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Relay</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976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 calcmode="lin" valueType="num">
                                      <p:cBhvr additive="base">
                                        <p:cTn id="2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 calcmode="lin" valueType="num">
                                      <p:cBhvr additive="base">
                                        <p:cTn id="30"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 calcmode="lin" valueType="num">
                                      <p:cBhvr additive="base">
                                        <p:cTn id="36"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 NANO CH340</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9301" y="1529632"/>
            <a:ext cx="7052732" cy="39671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476" y="1690688"/>
            <a:ext cx="6968384" cy="3405338"/>
          </a:xfrm>
          <a:prstGeom prst="rect">
            <a:avLst/>
          </a:prstGeom>
        </p:spPr>
      </p:pic>
      <p:sp>
        <p:nvSpPr>
          <p:cNvPr id="4" name="TextBox 3"/>
          <p:cNvSpPr txBox="1"/>
          <p:nvPr/>
        </p:nvSpPr>
        <p:spPr>
          <a:xfrm>
            <a:off x="3129617" y="5192272"/>
            <a:ext cx="3692101"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Sơ</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đồ</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chân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của</a:t>
            </a:r>
            <a:r>
              <a:rPr lang="en-US" i="1" dirty="0" smtClean="0">
                <a:latin typeface="Times New Roman" panose="02020603050405020304" pitchFamily="18" charset="0"/>
                <a:cs typeface="Times New Roman" panose="02020603050405020304" pitchFamily="18" charset="0"/>
              </a:rPr>
              <a:t> Arduino Nano CH340</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610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2"/>
                                        </p:tgtEl>
                                        <p:attrNameLst>
                                          <p:attrName>ppt_x</p:attrName>
                                        </p:attrNameLst>
                                      </p:cBhvr>
                                      <p:tavLst>
                                        <p:tav tm="0">
                                          <p:val>
                                            <p:strVal val="ppt_x"/>
                                          </p:val>
                                        </p:tav>
                                        <p:tav tm="100000">
                                          <p:val>
                                            <p:strVal val="ppt_x"/>
                                          </p:val>
                                        </p:tav>
                                      </p:tavLst>
                                    </p:anim>
                                    <p:anim calcmode="lin" valueType="num">
                                      <p:cBhvr additive="base">
                                        <p:cTn id="18" dur="500"/>
                                        <p:tgtEl>
                                          <p:spTgt spid="2"/>
                                        </p:tgtEl>
                                        <p:attrNameLst>
                                          <p:attrName>ppt_y</p:attrName>
                                        </p:attrNameLst>
                                      </p:cBhvr>
                                      <p:tavLst>
                                        <p:tav tm="0">
                                          <p:val>
                                            <p:strVal val="ppt_y"/>
                                          </p:val>
                                        </p:tav>
                                        <p:tav tm="100000">
                                          <p:val>
                                            <p:strVal val="1+ppt_h/2"/>
                                          </p:val>
                                        </p:tav>
                                      </p:tavLst>
                                    </p:anim>
                                    <p:set>
                                      <p:cBhvr>
                                        <p:cTn id="19" dur="1" fill="hold">
                                          <p:stCondLst>
                                            <p:cond delay="499"/>
                                          </p:stCondLst>
                                        </p:cTn>
                                        <p:tgtEl>
                                          <p:spTgt spid="2"/>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149</TotalTime>
  <Words>1074</Words>
  <Application>Microsoft Office PowerPoint</Application>
  <PresentationFormat>Widescreen</PresentationFormat>
  <Paragraphs>98</Paragraphs>
  <Slides>23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Times New Roman</vt:lpstr>
      <vt:lpstr>Trebuchet MS</vt:lpstr>
      <vt:lpstr>Wingdings</vt:lpstr>
      <vt:lpstr>Wingdings 3</vt:lpstr>
      <vt:lpstr>Facet</vt:lpstr>
      <vt:lpstr>ĐẠI HỌC QUỐC GIA THÀNH PHỐ HỒ CHÍ MINH TRƯỜNG ĐẠI HỌC BÁCH KHOA KHOA ĐIỆN - ĐIỆN TỬ BỘ MÔN VIỄN THÔNG ---------oOo ---------</vt:lpstr>
      <vt:lpstr>TỔNG QUAN</vt:lpstr>
      <vt:lpstr>HIỆN TRẠNG NÔNG NGHIỆP VIỆT NAM</vt:lpstr>
      <vt:lpstr>NÔNG NGHIỆP THÔNG MINH ĐƯỢC ÁP DỤNG TRÊN THẾ GIỚI</vt:lpstr>
      <vt:lpstr>NÔNG NGHIỆP VIỆT NAM 10 NĂM TRỞ LẠI ĐÂY</vt:lpstr>
      <vt:lpstr>CÔNG NGHỆ LORA</vt:lpstr>
      <vt:lpstr>GIAO THỨC MQTT</vt:lpstr>
      <vt:lpstr>PHẦN CỨNG</vt:lpstr>
      <vt:lpstr>ARDUINO NANO CH340</vt:lpstr>
      <vt:lpstr>RASPBERRY PI 3 MODEL B+</vt:lpstr>
      <vt:lpstr>MODULE RF UART E32-TTL-100 </vt:lpstr>
      <vt:lpstr>CẢM BIẾN NHIỆT ĐỘ VÀ ĐỘ ẨM DHT22</vt:lpstr>
      <vt:lpstr>MODULE 2 RELAY OPTO 5VDC</vt:lpstr>
      <vt:lpstr>CẢM BIẾN ĐỘ ĐỤC NƯỚC</vt:lpstr>
      <vt:lpstr>CẢM BIẾN pH VÀ CẢM BIẾN ORP</vt:lpstr>
      <vt:lpstr>KẾT QUẢ THỰC HIỆN</vt:lpstr>
      <vt:lpstr>SƠ ĐỒ GIAO TIẾP GIỮA CÁC PHẦN CỨNG</vt:lpstr>
      <vt:lpstr>HÌNH ẢNH PHẦN CỨNG CHẠY TRÊN MÔI TRƯỜNG THỰC TẾ</vt:lpstr>
      <vt:lpstr>HÌNH ẢNH PHẦN CỨNG CHẠY TRÊN MÔI TRƯỜNG THỰC TẾ</vt:lpstr>
      <vt:lpstr>HÌNH ẢNH PHẦN CỨNG CHẠY TRÊN MÔI TRƯỜNG THỰC TẾ</vt:lpstr>
      <vt:lpstr>HÌNH ẢNH PHẦN CỨNG CHẠY TRÊN MÔI TRƯỜNG THỰC TẾ</vt:lpstr>
      <vt:lpstr>HÌNH ẢNH PHẦN CỨNG CHẠY TRÊN MÔI TRƯỜNG THỰC TẾ</vt:lpstr>
      <vt:lpstr>HÌNH ẢNH PHẦN CỨNG CHẠY TRÊN MÔI TRƯỜNG THỰC TẾ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ĐẠI HỌC QUỐC GIA THÀNH PHỐ HỒ CHÍ MINH TRƯỜNG ĐẠI HỌC BÁCH KHOA KHOA ĐIỆN - ĐIỆN TỬ BỘ MÔN VIỄN THÔNG</dc:title>
  <dc:creator>DELL</dc:creator>
  <cp:lastModifiedBy>DELL</cp:lastModifiedBy>
  <cp:revision>22</cp:revision>
  <dcterms:created xsi:type="dcterms:W3CDTF">2021-07-16T13:26:35Z</dcterms:created>
  <dcterms:modified xsi:type="dcterms:W3CDTF">2021-07-21T12:24:37Z</dcterms:modified>
</cp:coreProperties>
</file>